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11090059" r:id="rId2"/>
    <p:sldId id="11090062" r:id="rId3"/>
    <p:sldId id="11090063" r:id="rId4"/>
    <p:sldId id="11090066" r:id="rId5"/>
    <p:sldId id="11090067" r:id="rId6"/>
    <p:sldId id="11090069" r:id="rId7"/>
    <p:sldId id="11090068" r:id="rId8"/>
    <p:sldId id="11090070" r:id="rId9"/>
    <p:sldId id="11090071" r:id="rId10"/>
    <p:sldId id="11090072" r:id="rId11"/>
    <p:sldId id="11090073" r:id="rId12"/>
    <p:sldId id="11090075" r:id="rId13"/>
    <p:sldId id="11090076" r:id="rId14"/>
    <p:sldId id="11090078" r:id="rId15"/>
    <p:sldId id="11090077" r:id="rId16"/>
    <p:sldId id="11090079" r:id="rId17"/>
    <p:sldId id="11090082" r:id="rId18"/>
    <p:sldId id="11090081" r:id="rId19"/>
    <p:sldId id="11090080" r:id="rId20"/>
    <p:sldId id="11090083" r:id="rId21"/>
    <p:sldId id="11090084" r:id="rId22"/>
    <p:sldId id="11090086" r:id="rId23"/>
    <p:sldId id="11090085" r:id="rId24"/>
    <p:sldId id="11090087" r:id="rId25"/>
    <p:sldId id="11090088" r:id="rId2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284" y="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68C9BC-90F2-42AC-A52A-FD4FD24F6C1E}" type="datetimeFigureOut">
              <a:rPr lang="zh-CN" altLang="en-US" smtClean="0"/>
              <a:t>2024/9/23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AFBD8F-28C3-4BEF-AF83-9690680EEE2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59570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AFBD8F-28C3-4BEF-AF83-9690680EEE26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96861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FE7ADB-8271-50D0-7B58-1A6ECED4DE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823CDE3-A11F-8D4E-E349-81ECA5FC1E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1300D6F-9929-C9A9-7382-A4D2301C79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8263C-82B9-4F25-8567-ADF4CD24BE76}" type="datetimeFigureOut">
              <a:rPr lang="zh-CN" altLang="en-US" smtClean="0"/>
              <a:t>2024/9/23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38F95EC-D992-8140-9EC8-362FB0772B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D3C9F1E-51F6-7E24-6353-741489D485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77383-47E3-4A2F-A1FA-F8B19C721AB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58000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5DDAE5-B331-A2EB-6C0B-02EA6C7F48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7E2EB70-ED85-1DE6-964E-5BB30CC9D3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07FFFDF-3976-B3B0-7563-1C4EF21A33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8263C-82B9-4F25-8567-ADF4CD24BE76}" type="datetimeFigureOut">
              <a:rPr lang="zh-CN" altLang="en-US" smtClean="0"/>
              <a:t>2024/9/23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9BABA71-1BD3-10E1-369D-586F508492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5499421-3E61-6D92-DFA9-7350792F2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77383-47E3-4A2F-A1FA-F8B19C721AB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24175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669251D3-3380-5611-D3E5-16276218B74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071AA2E-6218-D839-8047-89CF63EE22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3F79D82-7C03-EB73-09F1-030BE3B751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8263C-82B9-4F25-8567-ADF4CD24BE76}" type="datetimeFigureOut">
              <a:rPr lang="zh-CN" altLang="en-US" smtClean="0"/>
              <a:t>2024/9/23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8E3E1B4-CEE0-F2B2-9077-2731A023A2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F9AAE7B-6464-16DE-5150-A44995EEA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77383-47E3-4A2F-A1FA-F8B19C721AB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323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bg>
      <p:bgPr>
        <a:solidFill>
          <a:srgbClr val="94060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/>
          <a:srcRect l="25857" t="1426" r="21143" b="55"/>
          <a:stretch>
            <a:fillRect/>
          </a:stretch>
        </p:blipFill>
        <p:spPr>
          <a:xfrm>
            <a:off x="7451386" y="500974"/>
            <a:ext cx="4740614" cy="5856051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7451387" y="500974"/>
            <a:ext cx="4740613" cy="5856051"/>
          </a:xfrm>
          <a:prstGeom prst="rect">
            <a:avLst/>
          </a:prstGeom>
          <a:solidFill>
            <a:srgbClr val="808178">
              <a:alpha val="19479"/>
            </a:srgbClr>
          </a:solidFill>
          <a:ln>
            <a:noFill/>
          </a:ln>
        </p:spPr>
        <p:txBody>
          <a:bodyPr anchor="ctr"/>
          <a:lstStyle/>
          <a:p>
            <a:pPr algn="ctr"/>
            <a:endParaRPr lang="zh-CN">
              <a:solidFill>
                <a:schemeClr val="lt1"/>
              </a:solidFill>
            </a:endParaRPr>
          </a:p>
        </p:txBody>
      </p:sp>
      <p:sp>
        <p:nvSpPr>
          <p:cNvPr id="4" name="矩形 3"/>
          <p:cNvSpPr/>
          <p:nvPr userDrawn="1"/>
        </p:nvSpPr>
        <p:spPr>
          <a:xfrm>
            <a:off x="0" y="500974"/>
            <a:ext cx="7464639" cy="585605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anchor="ctr"/>
          <a:lstStyle/>
          <a:p>
            <a:pPr algn="ctr"/>
            <a:endParaRPr lang="zh-CN">
              <a:solidFill>
                <a:schemeClr val="lt1"/>
              </a:solidFill>
              <a:latin typeface="等线 Light" panose="02010600030101010101" charset="-122"/>
            </a:endParaRPr>
          </a:p>
        </p:txBody>
      </p:sp>
      <p:grpSp>
        <p:nvGrpSpPr>
          <p:cNvPr id="5" name="组合 4"/>
          <p:cNvGrpSpPr/>
          <p:nvPr userDrawn="1"/>
        </p:nvGrpSpPr>
        <p:grpSpPr>
          <a:xfrm>
            <a:off x="2407289" y="4488908"/>
            <a:ext cx="5057350" cy="2036332"/>
            <a:chOff x="207984" y="4165888"/>
            <a:chExt cx="6707309" cy="2700685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rgbClr val="940608">
                  <a:tint val="45000"/>
                  <a:satMod val="400000"/>
                </a:srgbClr>
              </a:duotone>
            </a:blip>
            <a:stretch>
              <a:fillRect/>
            </a:stretch>
          </p:blipFill>
          <p:spPr>
            <a:xfrm>
              <a:off x="6263958" y="4165888"/>
              <a:ext cx="638858" cy="2611414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rgbClr val="940608">
                  <a:tint val="45000"/>
                  <a:satMod val="400000"/>
                </a:srgbClr>
              </a:duotone>
            </a:blip>
            <a:stretch>
              <a:fillRect/>
            </a:stretch>
          </p:blipFill>
          <p:spPr>
            <a:xfrm>
              <a:off x="3095147" y="4395583"/>
              <a:ext cx="960884" cy="2337783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5">
              <a:duotone>
                <a:prstClr val="black"/>
                <a:srgbClr val="940608">
                  <a:tint val="45000"/>
                  <a:satMod val="400000"/>
                </a:srgbClr>
              </a:duotone>
            </a:blip>
            <a:stretch>
              <a:fillRect/>
            </a:stretch>
          </p:blipFill>
          <p:spPr>
            <a:xfrm>
              <a:off x="2929618" y="5531137"/>
              <a:ext cx="3985675" cy="1326864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6">
              <a:duotone>
                <a:prstClr val="black"/>
                <a:srgbClr val="940608">
                  <a:tint val="45000"/>
                  <a:satMod val="400000"/>
                </a:srgbClr>
              </a:duotone>
            </a:blip>
            <a:stretch>
              <a:fillRect/>
            </a:stretch>
          </p:blipFill>
          <p:spPr>
            <a:xfrm>
              <a:off x="207984" y="5281426"/>
              <a:ext cx="3482730" cy="1585147"/>
            </a:xfrm>
            <a:prstGeom prst="rect">
              <a:avLst/>
            </a:prstGeom>
          </p:spPr>
        </p:pic>
      </p:grpSp>
      <p:sp>
        <p:nvSpPr>
          <p:cNvPr id="20" name="标题 12"/>
          <p:cNvSpPr>
            <a:spLocks noGrp="1"/>
          </p:cNvSpPr>
          <p:nvPr>
            <p:ph type="title"/>
          </p:nvPr>
        </p:nvSpPr>
        <p:spPr>
          <a:xfrm>
            <a:off x="457500" y="1998512"/>
            <a:ext cx="6585903" cy="2490395"/>
          </a:xfrm>
          <a:prstGeom prst="rect">
            <a:avLst/>
          </a:prstGeom>
        </p:spPr>
        <p:txBody>
          <a:bodyPr/>
          <a:lstStyle>
            <a:lvl1pPr lvl="0" algn="l">
              <a:defRPr>
                <a:latin typeface="等线 Light" panose="02010600030101010101" charset="-122"/>
              </a:defRPr>
            </a:lvl1pPr>
          </a:lstStyle>
          <a:p>
            <a:r>
              <a:rPr lang="zh-CN"/>
              <a:t>单击此处编辑母版标题样式</a:t>
            </a:r>
          </a:p>
        </p:txBody>
      </p:sp>
      <p:sp>
        <p:nvSpPr>
          <p:cNvPr id="21" name="文本占位符 16"/>
          <p:cNvSpPr>
            <a:spLocks noGrp="1"/>
          </p:cNvSpPr>
          <p:nvPr>
            <p:ph type="body" idx="10"/>
          </p:nvPr>
        </p:nvSpPr>
        <p:spPr>
          <a:xfrm>
            <a:off x="457500" y="4662488"/>
            <a:ext cx="2625999" cy="667542"/>
          </a:xfrm>
          <a:prstGeom prst="rect">
            <a:avLst/>
          </a:prstGeom>
        </p:spPr>
        <p:txBody>
          <a:bodyPr/>
          <a:lstStyle>
            <a:lvl1pPr lvl="0" algn="l">
              <a:defRPr sz="1400" b="0">
                <a:latin typeface="等线" panose="02010600030101010101" charset="-122"/>
              </a:defRPr>
            </a:lvl1pPr>
            <a:lvl2pPr lvl="1" algn="l">
              <a:defRPr sz="1800"/>
            </a:lvl2pPr>
            <a:lvl3pPr lvl="2" algn="l">
              <a:defRPr sz="1600"/>
            </a:lvl3pPr>
            <a:lvl4pPr lvl="3" algn="l">
              <a:defRPr sz="1400"/>
            </a:lvl4pPr>
            <a:lvl5pPr lvl="4" algn="l">
              <a:defRPr sz="1400"/>
            </a:lvl5pPr>
          </a:lstStyle>
          <a:p>
            <a:pPr lvl="0"/>
            <a:endParaRPr lang="zh-CN"/>
          </a:p>
        </p:txBody>
      </p:sp>
      <p:pic>
        <p:nvPicPr>
          <p:cNvPr id="10" name="图片 9" descr="1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457200" y="759460"/>
            <a:ext cx="3435350" cy="687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198801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WechatIMG16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35"/>
            <a:ext cx="12192000" cy="685673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3"/>
          <a:srcRect l="84697" t="1693" r="3558" b="4585"/>
          <a:stretch>
            <a:fillRect/>
          </a:stretch>
        </p:blipFill>
        <p:spPr>
          <a:xfrm rot="16200000">
            <a:off x="5767344" y="-5767338"/>
            <a:ext cx="657318" cy="12191995"/>
          </a:xfrm>
          <a:prstGeom prst="rect">
            <a:avLst/>
          </a:prstGeom>
          <a:solidFill>
            <a:srgbClr val="881C15"/>
          </a:solidFill>
        </p:spPr>
      </p:pic>
      <p:sp>
        <p:nvSpPr>
          <p:cNvPr id="6" name="标题 8"/>
          <p:cNvSpPr>
            <a:spLocks noGrp="1"/>
          </p:cNvSpPr>
          <p:nvPr>
            <p:ph type="title"/>
          </p:nvPr>
        </p:nvSpPr>
        <p:spPr>
          <a:xfrm>
            <a:off x="469010" y="77657"/>
            <a:ext cx="8736648" cy="502005"/>
          </a:xfrm>
          <a:prstGeom prst="rect">
            <a:avLst/>
          </a:prstGeom>
        </p:spPr>
        <p:txBody>
          <a:bodyPr anchor="ctr" anchorCtr="0"/>
          <a:lstStyle>
            <a:lvl1pPr lvl="0" algn="l">
              <a:defRPr sz="2000">
                <a:solidFill>
                  <a:schemeClr val="bg1"/>
                </a:solidFill>
              </a:defRPr>
            </a:lvl1pPr>
          </a:lstStyle>
          <a:p>
            <a:r>
              <a:rPr lang="zh-CN"/>
              <a:t>单击此处编辑母版标题样式</a:t>
            </a:r>
          </a:p>
        </p:txBody>
      </p:sp>
      <p:pic>
        <p:nvPicPr>
          <p:cNvPr id="2" name="图片 1" descr="2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276715" y="64770"/>
            <a:ext cx="2681605" cy="52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306535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574C4E-D74C-EDCE-D85C-7F0FAEF22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B66FB79-8B03-E80D-F6D7-FADBABC7ED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DC69549-4953-A5FF-0120-09F2B62752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8263C-82B9-4F25-8567-ADF4CD24BE76}" type="datetimeFigureOut">
              <a:rPr lang="zh-CN" altLang="en-US" smtClean="0"/>
              <a:t>2024/9/23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6906F2F-44F5-DF87-EDA8-A23C9EC5EC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A07C697-ABD1-B48A-78CE-09AA543BF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77383-47E3-4A2F-A1FA-F8B19C721AB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01999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9D6DE6-7AE2-9A58-3ED5-D2D65375F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AACF65E-35FF-940B-C08A-C413A614C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381A8B5-BAD6-C3CB-A797-C202E5B0AC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8263C-82B9-4F25-8567-ADF4CD24BE76}" type="datetimeFigureOut">
              <a:rPr lang="zh-CN" altLang="en-US" smtClean="0"/>
              <a:t>2024/9/23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7F58518-96AD-729C-B184-69C5A26860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BD00B59-BED6-E72F-4E1C-8974E77EE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77383-47E3-4A2F-A1FA-F8B19C721AB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07201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DDA411-7B9F-4D6E-1E0D-CDCE2EA08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8C567F3-B477-63AA-6B75-3AD8CED18F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DC13703-5FB5-1873-B9D0-1282EB48E5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11EA2FB-9CB5-0E1A-F1F8-5AEF89A165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8263C-82B9-4F25-8567-ADF4CD24BE76}" type="datetimeFigureOut">
              <a:rPr lang="zh-CN" altLang="en-US" smtClean="0"/>
              <a:t>2024/9/23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5BB79CA-B2BA-1718-1871-1044A1CFB8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0E872F6-9F7C-B9E0-80A9-DF582F8699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77383-47E3-4A2F-A1FA-F8B19C721AB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9122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E53A2D4-8983-7EDF-14E8-908EF9463D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2E474D3-29DD-56E8-A085-17EDCD7959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B66BE7B-01E0-9992-D0AC-CC82F9F03C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21D215EC-375F-03FC-BEAF-7DDFB95572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22AF612-20A6-61AF-8C1C-9AF3F935966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868B2173-3467-B77C-89DC-04FE37BA93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8263C-82B9-4F25-8567-ADF4CD24BE76}" type="datetimeFigureOut">
              <a:rPr lang="zh-CN" altLang="en-US" smtClean="0"/>
              <a:t>2024/9/23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B4EC1761-D989-3C92-D2B8-37EBFBD7AA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0B1C4475-0BAD-19AF-996B-E1FFFA8E7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77383-47E3-4A2F-A1FA-F8B19C721AB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53870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3662FA6-6391-7DA1-7F1F-365D724529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686DD0A-9BA0-CCDE-3CAD-9C35160197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8263C-82B9-4F25-8567-ADF4CD24BE76}" type="datetimeFigureOut">
              <a:rPr lang="zh-CN" altLang="en-US" smtClean="0"/>
              <a:t>2024/9/23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42B4850-E12A-FF63-95AB-D5F1C811B4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BB7A901-9A2E-F85E-0CA3-163BCFACC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77383-47E3-4A2F-A1FA-F8B19C721AB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67452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BFE817ED-A6A2-508E-CF8B-9092FDA01D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8263C-82B9-4F25-8567-ADF4CD24BE76}" type="datetimeFigureOut">
              <a:rPr lang="zh-CN" altLang="en-US" smtClean="0"/>
              <a:t>2024/9/23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0F15F26-0E56-9DE0-5A47-F08319F1F4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5FB1A5E-F6EF-3CEA-7F22-8CEDC141A8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77383-47E3-4A2F-A1FA-F8B19C721AB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19268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2F600FC-82F8-4459-FE25-F36D3FB1C1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3D40A05-BCA4-AE09-34D3-9BF458F38D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5D176AC-E632-0E86-57FA-DD133F3189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63C3C5C-8069-4573-A9F1-337D36FD09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8263C-82B9-4F25-8567-ADF4CD24BE76}" type="datetimeFigureOut">
              <a:rPr lang="zh-CN" altLang="en-US" smtClean="0"/>
              <a:t>2024/9/23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3635BCA-7F53-AE36-71D8-93DC1057B3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4DE7B1C-3B58-4321-588C-5A45867D4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77383-47E3-4A2F-A1FA-F8B19C721AB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03613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6FB10A-E667-B56F-1565-BD7BD565B0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D4329846-9B81-9E92-0B7A-6F6EBB4122F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C8B8C49-DD00-D9A5-FBD2-4B929879BB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165C3F4-AF86-8CD0-3BC3-B5E8D4905A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8263C-82B9-4F25-8567-ADF4CD24BE76}" type="datetimeFigureOut">
              <a:rPr lang="zh-CN" altLang="en-US" smtClean="0"/>
              <a:t>2024/9/23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6490200-C1AE-949B-BE80-D330129DE4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1652391-D484-DDCF-586E-10052AD3EA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77383-47E3-4A2F-A1FA-F8B19C721AB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32398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C5F3B680-1461-A15B-786C-3EC63672E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68FF9D0-DE6C-D433-F974-898511F8DD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FCB6FF7-E820-F5BB-5DA6-5ED0452A19C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E8263C-82B9-4F25-8567-ADF4CD24BE76}" type="datetimeFigureOut">
              <a:rPr lang="zh-CN" altLang="en-US" smtClean="0"/>
              <a:t>2024/9/23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3206A96-1C30-E378-ED64-AC78EA04BF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78EFE6A-BB47-D078-947A-AF0CAD9F09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177383-47E3-4A2F-A1FA-F8B19C721AB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55429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github.com/yunjey/stargan/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gif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9.png"/><Relationship Id="rId5" Type="http://schemas.openxmlformats.org/officeDocument/2006/relationships/image" Target="../media/image48.wmf"/><Relationship Id="rId4" Type="http://schemas.openxmlformats.org/officeDocument/2006/relationships/oleObject" Target="../embeddings/oleObject1.bin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91411" y="1845085"/>
            <a:ext cx="6585903" cy="1017835"/>
          </a:xfrm>
          <a:effectLst>
            <a:innerShdw blurRad="63500" dist="50800" dir="13500000">
              <a:srgbClr val="000000">
                <a:alpha val="50000"/>
              </a:srgbClr>
            </a:innerShdw>
          </a:effectLst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9B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周一组会 </a:t>
            </a:r>
            <a:r>
              <a:rPr lang="en-US" altLang="zh-CN" dirty="0">
                <a:solidFill>
                  <a:srgbClr val="9B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</a:t>
            </a:r>
            <a:r>
              <a:rPr lang="zh-CN" altLang="en-US" dirty="0">
                <a:solidFill>
                  <a:srgbClr val="9B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研究分享</a:t>
            </a:r>
            <a:endParaRPr lang="en-US" sz="5400" dirty="0">
              <a:solidFill>
                <a:srgbClr val="9B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0"/>
          </p:nvPr>
        </p:nvSpPr>
        <p:spPr>
          <a:xfrm>
            <a:off x="0" y="6014174"/>
            <a:ext cx="2625999" cy="331666"/>
          </a:xfrm>
        </p:spPr>
        <p:txBody>
          <a:bodyPr/>
          <a:lstStyle/>
          <a:p>
            <a:r>
              <a:rPr lang="en-US" altLang="zh-CN" sz="1600" b="1" dirty="0">
                <a:latin typeface="微软雅黑" panose="020B0503020204020204" pitchFamily="34" charset="-122"/>
                <a:cs typeface="微软雅黑" panose="020B0503020204020204" pitchFamily="34" charset="-122"/>
              </a:rPr>
              <a:t>2024</a:t>
            </a:r>
            <a:r>
              <a:rPr lang="zh-CN" altLang="en-US" sz="1600" b="1" dirty="0">
                <a:latin typeface="微软雅黑" panose="020B0503020204020204" pitchFamily="34" charset="-122"/>
                <a:cs typeface="微软雅黑" panose="020B0503020204020204" pitchFamily="34" charset="-122"/>
              </a:rPr>
              <a:t>年</a:t>
            </a:r>
            <a:r>
              <a:rPr lang="en-US" altLang="zh-CN" sz="1600" b="1" dirty="0">
                <a:latin typeface="微软雅黑" panose="020B0503020204020204" pitchFamily="34" charset="-122"/>
                <a:cs typeface="微软雅黑" panose="020B0503020204020204" pitchFamily="34" charset="-122"/>
              </a:rPr>
              <a:t>9</a:t>
            </a:r>
            <a:r>
              <a:rPr lang="zh-CN" altLang="en-US" sz="1600" b="1" dirty="0">
                <a:latin typeface="微软雅黑" panose="020B0503020204020204" pitchFamily="34" charset="-122"/>
                <a:cs typeface="微软雅黑" panose="020B0503020204020204" pitchFamily="34" charset="-122"/>
              </a:rPr>
              <a:t>月</a:t>
            </a:r>
            <a:r>
              <a:rPr lang="en-US" altLang="zh-CN" sz="1600" b="1" dirty="0">
                <a:latin typeface="微软雅黑" panose="020B0503020204020204" pitchFamily="34" charset="-122"/>
                <a:cs typeface="微软雅黑" panose="020B0503020204020204" pitchFamily="34" charset="-122"/>
              </a:rPr>
              <a:t>23</a:t>
            </a:r>
            <a:r>
              <a:rPr lang="zh-CN" altLang="en-US" sz="1600" b="1" dirty="0">
                <a:latin typeface="微软雅黑" panose="020B0503020204020204" pitchFamily="34" charset="-122"/>
                <a:cs typeface="微软雅黑" panose="020B0503020204020204" pitchFamily="34" charset="-122"/>
              </a:rPr>
              <a:t>日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00D4EB6-68E4-7964-2092-90C26EC2A1F0}"/>
              </a:ext>
            </a:extLst>
          </p:cNvPr>
          <p:cNvSpPr txBox="1"/>
          <p:nvPr/>
        </p:nvSpPr>
        <p:spPr>
          <a:xfrm>
            <a:off x="2625999" y="3051210"/>
            <a:ext cx="427742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</a:rPr>
              <a:t>分享人：姚文翰</a:t>
            </a:r>
            <a:endParaRPr lang="en-US" altLang="zh-CN" dirty="0">
              <a:latin typeface="Times New Roman" panose="02020603050405020304" pitchFamily="18" charset="0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</a:rPr>
              <a:t>主题：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</a:rPr>
              <a:t>Style Transfer in Deep Learning </a:t>
            </a:r>
          </a:p>
          <a:p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</a:rPr>
              <a:t>内容：</a:t>
            </a:r>
            <a:endParaRPr lang="en-US" altLang="zh-CN" dirty="0">
              <a:latin typeface="Times New Roman" panose="02020603050405020304" pitchFamily="18" charset="0"/>
              <a:ea typeface="微软雅黑" panose="020B0503020204020204" pitchFamily="34" charset="-122"/>
            </a:endParaRPr>
          </a:p>
          <a:p>
            <a:r>
              <a:rPr lang="en-US" altLang="zh-CN" dirty="0" err="1">
                <a:latin typeface="Times New Roman" panose="02020603050405020304" pitchFamily="18" charset="0"/>
                <a:ea typeface="微软雅黑" panose="020B0503020204020204" pitchFamily="34" charset="-122"/>
              </a:rPr>
              <a:t>CycleGAN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</a:rPr>
              <a:t> 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</a:rPr>
              <a:t>系列</a:t>
            </a:r>
            <a:endParaRPr lang="en-US" altLang="zh-CN" dirty="0">
              <a:latin typeface="Times New Roman" panose="02020603050405020304" pitchFamily="18" charset="0"/>
              <a:ea typeface="微软雅黑" panose="020B0503020204020204" pitchFamily="34" charset="-122"/>
            </a:endParaRPr>
          </a:p>
          <a:p>
            <a:r>
              <a:rPr lang="en-US" altLang="zh-CN" dirty="0" err="1">
                <a:latin typeface="Times New Roman" panose="02020603050405020304" pitchFamily="18" charset="0"/>
                <a:ea typeface="微软雅黑" panose="020B0503020204020204" pitchFamily="34" charset="-122"/>
              </a:rPr>
              <a:t>StarGAN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</a:rPr>
              <a:t> 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</a:rPr>
              <a:t>系列</a:t>
            </a:r>
            <a:endParaRPr lang="en-US" altLang="zh-CN" dirty="0">
              <a:latin typeface="Times New Roman" panose="02020603050405020304" pitchFamily="18" charset="0"/>
              <a:ea typeface="微软雅黑" panose="020B0503020204020204" pitchFamily="34" charset="-122"/>
            </a:endParaRPr>
          </a:p>
          <a:p>
            <a:r>
              <a:rPr lang="en-US" altLang="zh-CN" dirty="0" err="1">
                <a:latin typeface="Times New Roman" panose="02020603050405020304" pitchFamily="18" charset="0"/>
                <a:ea typeface="微软雅黑" panose="020B0503020204020204" pitchFamily="34" charset="-122"/>
              </a:rPr>
              <a:t>AdaIN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</a:rPr>
              <a:t>系列</a:t>
            </a:r>
            <a:endParaRPr lang="en-US" altLang="zh-CN" dirty="0">
              <a:latin typeface="Times New Roman" panose="02020603050405020304" pitchFamily="18" charset="0"/>
              <a:ea typeface="微软雅黑" panose="020B0503020204020204" pitchFamily="34" charset="-122"/>
            </a:endParaRPr>
          </a:p>
          <a:p>
            <a:r>
              <a:rPr lang="en-US" altLang="zh-CN" dirty="0" err="1">
                <a:latin typeface="Times New Roman" panose="02020603050405020304" pitchFamily="18" charset="0"/>
                <a:ea typeface="微软雅黑" panose="020B0503020204020204" pitchFamily="34" charset="-122"/>
              </a:rPr>
              <a:t>WadaIN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</a:rPr>
              <a:t>系列</a:t>
            </a:r>
            <a:endParaRPr lang="en-US" altLang="zh-CN" dirty="0">
              <a:latin typeface="Times New Roman" panose="02020603050405020304" pitchFamily="18" charset="0"/>
              <a:ea typeface="微软雅黑" panose="020B0503020204020204" pitchFamily="34" charset="-122"/>
            </a:endParaRPr>
          </a:p>
          <a:p>
            <a:r>
              <a:rPr lang="en-US" altLang="zh-CN" dirty="0" err="1">
                <a:latin typeface="Times New Roman" panose="02020603050405020304" pitchFamily="18" charset="0"/>
                <a:ea typeface="微软雅黑" panose="020B0503020204020204" pitchFamily="34" charset="-122"/>
              </a:rPr>
              <a:t>Styleformer</a:t>
            </a:r>
            <a:endParaRPr lang="en-US" altLang="zh-CN" dirty="0">
              <a:latin typeface="Times New Roman" panose="02020603050405020304" pitchFamily="18" charset="0"/>
              <a:ea typeface="微软雅黑" panose="020B0503020204020204" pitchFamily="34" charset="-122"/>
            </a:endParaRPr>
          </a:p>
          <a:p>
            <a:r>
              <a:rPr lang="en-US" altLang="zh-CN" dirty="0" err="1">
                <a:latin typeface="Times New Roman" panose="02020603050405020304" pitchFamily="18" charset="0"/>
                <a:ea typeface="微软雅黑" panose="020B0503020204020204" pitchFamily="34" charset="-122"/>
              </a:rPr>
              <a:t>ControlNext</a:t>
            </a:r>
            <a:endParaRPr lang="en-US" altLang="zh-CN" dirty="0">
              <a:latin typeface="Times New Roman" panose="02020603050405020304" pitchFamily="18" charset="0"/>
              <a:ea typeface="微软雅黑" panose="020B0503020204020204" pitchFamily="34" charset="-122"/>
            </a:endParaRPr>
          </a:p>
          <a:p>
            <a:endParaRPr lang="zh-CN" altLang="en-US" dirty="0"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C674474-A046-7D2E-6BCB-B65024C20C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326" y="77657"/>
            <a:ext cx="8736648" cy="502005"/>
          </a:xfrm>
        </p:spPr>
        <p:txBody>
          <a:bodyPr>
            <a:normAutofit/>
          </a:bodyPr>
          <a:lstStyle/>
          <a:p>
            <a:r>
              <a:rPr lang="zh-CN" altLang="en-US" sz="2400" dirty="0">
                <a:solidFill>
                  <a:srgbClr val="FFFF66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二、</a:t>
            </a:r>
            <a:r>
              <a:rPr lang="en-US" altLang="zh-CN" sz="2400" dirty="0" err="1">
                <a:solidFill>
                  <a:srgbClr val="FFFF66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StarGAN</a:t>
            </a:r>
            <a:r>
              <a:rPr lang="zh-CN" altLang="en-US" sz="2400" dirty="0">
                <a:solidFill>
                  <a:srgbClr val="FFFF66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系列：</a:t>
            </a:r>
            <a:r>
              <a:rPr lang="en-US" altLang="zh-CN" sz="2400" dirty="0">
                <a:solidFill>
                  <a:srgbClr val="FFFF66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CIN</a:t>
            </a:r>
            <a:endParaRPr lang="zh-CN" altLang="en-US" sz="2400" dirty="0">
              <a:solidFill>
                <a:srgbClr val="FFFF66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04C8ED5-7561-D894-447D-319BED8F77D4}"/>
              </a:ext>
            </a:extLst>
          </p:cNvPr>
          <p:cNvSpPr txBox="1"/>
          <p:nvPr/>
        </p:nvSpPr>
        <p:spPr>
          <a:xfrm>
            <a:off x="239339" y="891371"/>
            <a:ext cx="4093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条件控制之二 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condition IN 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：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9E257C9-B503-0059-690E-34D1039DF3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49" y="1908101"/>
            <a:ext cx="1657350" cy="277177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26A862D-82A4-F114-93BF-493D437100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8815" y="1514161"/>
            <a:ext cx="5887165" cy="526618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EFEA534E-22E7-3637-B7E8-398D4C0A13A5}"/>
              </a:ext>
            </a:extLst>
          </p:cNvPr>
          <p:cNvSpPr txBox="1"/>
          <p:nvPr/>
        </p:nvSpPr>
        <p:spPr>
          <a:xfrm>
            <a:off x="6095999" y="3293988"/>
            <a:ext cx="23299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</a:rPr>
              <a:t>初始化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</a:rPr>
              <a:t>2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</a:rPr>
              <a:t>个权重矩阵。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</a:rPr>
              <a:t>Gamma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</a:rPr>
              <a:t>和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</a:rPr>
              <a:t>beta</a:t>
            </a:r>
            <a:endParaRPr lang="zh-CN" altLang="en-US" dirty="0"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5E70A2E2-1937-2737-FDD7-3B45C2E6D652}"/>
              </a:ext>
            </a:extLst>
          </p:cNvPr>
          <p:cNvCxnSpPr>
            <a:endCxn id="6" idx="1"/>
          </p:cNvCxnSpPr>
          <p:nvPr/>
        </p:nvCxnSpPr>
        <p:spPr>
          <a:xfrm>
            <a:off x="5885299" y="3617153"/>
            <a:ext cx="210700" cy="1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88BFFE91-3E44-BFE1-75FF-17AB8F339AA5}"/>
              </a:ext>
            </a:extLst>
          </p:cNvPr>
          <p:cNvCxnSpPr/>
          <p:nvPr/>
        </p:nvCxnSpPr>
        <p:spPr>
          <a:xfrm>
            <a:off x="6178848" y="5343838"/>
            <a:ext cx="210700" cy="1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4CC1A06D-A277-315A-1491-6FC7A33EB23F}"/>
              </a:ext>
            </a:extLst>
          </p:cNvPr>
          <p:cNvSpPr txBox="1"/>
          <p:nvPr/>
        </p:nvSpPr>
        <p:spPr>
          <a:xfrm>
            <a:off x="8425980" y="3293987"/>
            <a:ext cx="3731243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4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本质上就是将每种风格表示为</a:t>
            </a:r>
            <a:r>
              <a:rPr lang="en-US" altLang="zh-CN" sz="1400" dirty="0" err="1">
                <a:latin typeface="Times New Roman" panose="02020603050405020304" pitchFamily="18" charset="0"/>
                <a:ea typeface="微软雅黑" panose="020B0503020204020204" pitchFamily="34" charset="-122"/>
              </a:rPr>
              <a:t>dim_in</a:t>
            </a:r>
            <a:r>
              <a:rPr lang="zh-CN" altLang="en-US" sz="14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的向量。设</a:t>
            </a:r>
            <a:r>
              <a:rPr lang="en-US" altLang="zh-CN" sz="14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5</a:t>
            </a:r>
            <a:r>
              <a:rPr lang="zh-CN" altLang="en-US" sz="14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种风格，</a:t>
            </a:r>
            <a:r>
              <a:rPr lang="en-US" altLang="zh-CN" sz="1400" dirty="0" err="1">
                <a:latin typeface="Times New Roman" panose="02020603050405020304" pitchFamily="18" charset="0"/>
                <a:ea typeface="微软雅黑" panose="020B0503020204020204" pitchFamily="34" charset="-122"/>
              </a:rPr>
              <a:t>dimin</a:t>
            </a:r>
            <a:r>
              <a:rPr lang="en-US" altLang="zh-CN" sz="14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=128,</a:t>
            </a:r>
            <a:r>
              <a:rPr lang="zh-CN" altLang="en-US" sz="14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则风格权重有</a:t>
            </a:r>
            <a:r>
              <a:rPr lang="en-US" altLang="zh-CN" sz="14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5</a:t>
            </a:r>
            <a:r>
              <a:rPr lang="zh-CN" altLang="en-US" sz="14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个</a:t>
            </a:r>
            <a:r>
              <a:rPr lang="en-US" altLang="zh-CN" sz="14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128</a:t>
            </a:r>
            <a:r>
              <a:rPr lang="zh-CN" altLang="en-US" sz="14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维度的向量。</a:t>
            </a:r>
            <a:endParaRPr lang="en-US" altLang="zh-CN" sz="1400" dirty="0">
              <a:latin typeface="Times New Roman" panose="02020603050405020304" pitchFamily="18" charset="0"/>
              <a:ea typeface="微软雅黑" panose="020B0503020204020204" pitchFamily="34" charset="-122"/>
            </a:endParaRPr>
          </a:p>
          <a:p>
            <a:pPr algn="l"/>
            <a:r>
              <a:rPr lang="zh-CN" altLang="en-US" sz="14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但是究竟哪个向量表示哪种风格，需要模型自己学习。如何学习？用一个</a:t>
            </a:r>
            <a:r>
              <a:rPr lang="en-US" altLang="zh-CN" sz="1400" dirty="0" err="1">
                <a:latin typeface="Times New Roman" panose="02020603050405020304" pitchFamily="18" charset="0"/>
                <a:ea typeface="微软雅黑" panose="020B0503020204020204" pitchFamily="34" charset="-122"/>
              </a:rPr>
              <a:t>onehot</a:t>
            </a:r>
            <a:r>
              <a:rPr lang="zh-CN" altLang="en-US" sz="14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条件向量对</a:t>
            </a:r>
            <a:r>
              <a:rPr lang="en-US" altLang="zh-CN" sz="14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W</a:t>
            </a:r>
            <a:r>
              <a:rPr lang="zh-CN" altLang="en-US" sz="14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去乘。 </a:t>
            </a:r>
            <a:r>
              <a:rPr lang="zh-CN" altLang="en-US" sz="14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相当于每次从</a:t>
            </a:r>
            <a:r>
              <a:rPr lang="en-US" altLang="zh-CN" sz="14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W</a:t>
            </a:r>
            <a:r>
              <a:rPr lang="zh-CN" altLang="en-US" sz="14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中挑选序号为</a:t>
            </a:r>
            <a:r>
              <a:rPr lang="en-US" altLang="zh-CN" sz="14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c</a:t>
            </a:r>
            <a:r>
              <a:rPr lang="zh-CN" altLang="en-US" sz="14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的向量。</a:t>
            </a:r>
            <a:endParaRPr lang="en-US" altLang="zh-CN" sz="1400" b="1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0AB6DEB7-FFB5-E9A4-8143-489E7AE25F39}"/>
              </a:ext>
            </a:extLst>
          </p:cNvPr>
          <p:cNvSpPr/>
          <p:nvPr/>
        </p:nvSpPr>
        <p:spPr>
          <a:xfrm>
            <a:off x="9401750" y="1333272"/>
            <a:ext cx="1663104" cy="13501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9AF1F3AA-4650-3BEC-EE2D-20D14F580F8F}"/>
              </a:ext>
            </a:extLst>
          </p:cNvPr>
          <p:cNvSpPr/>
          <p:nvPr/>
        </p:nvSpPr>
        <p:spPr>
          <a:xfrm>
            <a:off x="9401750" y="1636510"/>
            <a:ext cx="1663104" cy="13501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49D1257F-9FFD-0E30-9501-85A761F425B8}"/>
              </a:ext>
            </a:extLst>
          </p:cNvPr>
          <p:cNvSpPr/>
          <p:nvPr/>
        </p:nvSpPr>
        <p:spPr>
          <a:xfrm>
            <a:off x="9401750" y="2012389"/>
            <a:ext cx="1663104" cy="13501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818BD585-DB6E-648F-6BDD-95424531BCD5}"/>
              </a:ext>
            </a:extLst>
          </p:cNvPr>
          <p:cNvSpPr/>
          <p:nvPr/>
        </p:nvSpPr>
        <p:spPr>
          <a:xfrm>
            <a:off x="9401750" y="2336568"/>
            <a:ext cx="1663104" cy="13501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F4C08035-9A22-330E-3440-D543101C995D}"/>
              </a:ext>
            </a:extLst>
          </p:cNvPr>
          <p:cNvSpPr/>
          <p:nvPr/>
        </p:nvSpPr>
        <p:spPr>
          <a:xfrm>
            <a:off x="9401750" y="2687949"/>
            <a:ext cx="1663104" cy="13501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B51EAA30-B297-8532-17F0-1093960D6A76}"/>
              </a:ext>
            </a:extLst>
          </p:cNvPr>
          <p:cNvSpPr txBox="1"/>
          <p:nvPr/>
        </p:nvSpPr>
        <p:spPr>
          <a:xfrm>
            <a:off x="9766896" y="1007960"/>
            <a:ext cx="10494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</a:rPr>
              <a:t>dim in</a:t>
            </a:r>
            <a:endParaRPr lang="zh-CN" altLang="en-US" dirty="0"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070C3025-3F44-118A-96CF-FB2044E643FF}"/>
              </a:ext>
            </a:extLst>
          </p:cNvPr>
          <p:cNvSpPr txBox="1"/>
          <p:nvPr/>
        </p:nvSpPr>
        <p:spPr>
          <a:xfrm>
            <a:off x="6271924" y="5166081"/>
            <a:ext cx="3129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</a:rPr>
              <a:t>（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</a:rPr>
              <a:t>B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</a:rPr>
              <a:t>，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</a:rPr>
              <a:t>C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</a:rPr>
              <a:t>）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</a:rPr>
              <a:t>@ (B,C,D)= (B,D)</a:t>
            </a:r>
            <a:endParaRPr lang="zh-CN" altLang="en-US" dirty="0"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3EC3825D-FCCD-51C3-08B1-B4972DED5600}"/>
              </a:ext>
            </a:extLst>
          </p:cNvPr>
          <p:cNvSpPr txBox="1"/>
          <p:nvPr/>
        </p:nvSpPr>
        <p:spPr>
          <a:xfrm>
            <a:off x="6178848" y="4564121"/>
            <a:ext cx="43694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</a:rPr>
              <a:t>举例：</a:t>
            </a:r>
            <a:endParaRPr lang="en-US" altLang="zh-CN" dirty="0">
              <a:latin typeface="Times New Roman" panose="02020603050405020304" pitchFamily="18" charset="0"/>
              <a:ea typeface="微软雅黑" panose="020B0503020204020204" pitchFamily="34" charset="-122"/>
            </a:endParaRPr>
          </a:p>
          <a:p>
            <a:pPr algn="l"/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</a:rPr>
              <a:t>【1,0,0】 * W【3,128】 = [1,128]</a:t>
            </a:r>
            <a:endParaRPr lang="zh-CN" altLang="en-US" dirty="0"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1B327AC4-7BF8-29FF-577C-1C23EE89EE6B}"/>
              </a:ext>
            </a:extLst>
          </p:cNvPr>
          <p:cNvSpPr txBox="1"/>
          <p:nvPr/>
        </p:nvSpPr>
        <p:spPr>
          <a:xfrm>
            <a:off x="5541631" y="5906634"/>
            <a:ext cx="24670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</a:rPr>
              <a:t>X:[B,D,H,W]</a:t>
            </a:r>
          </a:p>
          <a:p>
            <a:pPr algn="l"/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</a:rPr>
              <a:t>Gamma :[B,D]</a:t>
            </a:r>
            <a:endParaRPr lang="zh-CN" altLang="en-US" dirty="0"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BBD18BA6-1804-B8C6-AEE0-3540FC0BBB88}"/>
              </a:ext>
            </a:extLst>
          </p:cNvPr>
          <p:cNvCxnSpPr>
            <a:cxnSpLocks/>
          </p:cNvCxnSpPr>
          <p:nvPr/>
        </p:nvCxnSpPr>
        <p:spPr>
          <a:xfrm>
            <a:off x="4913621" y="6229799"/>
            <a:ext cx="505273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>
            <a:extLst>
              <a:ext uri="{FF2B5EF4-FFF2-40B4-BE49-F238E27FC236}">
                <a16:creationId xmlns:a16="http://schemas.microsoft.com/office/drawing/2014/main" id="{BDD71EB4-9CE3-92AC-009A-4F6455AC8121}"/>
              </a:ext>
            </a:extLst>
          </p:cNvPr>
          <p:cNvSpPr txBox="1"/>
          <p:nvPr/>
        </p:nvSpPr>
        <p:spPr>
          <a:xfrm>
            <a:off x="8519056" y="5518227"/>
            <a:ext cx="40560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</a:rPr>
              <a:t>（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</a:rPr>
              <a:t>1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</a:rPr>
              <a:t>）根据输入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</a:rPr>
              <a:t>c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</a:rPr>
              <a:t>，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</a:rPr>
              <a:t> 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</a:rPr>
              <a:t>从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</a:rPr>
              <a:t>W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</a:rPr>
              <a:t>中选择风格向量表示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</a:rPr>
              <a:t>gamma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</a:rPr>
              <a:t>和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</a:rPr>
              <a:t>beta</a:t>
            </a:r>
          </a:p>
          <a:p>
            <a:pPr algn="l"/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</a:rPr>
              <a:t>（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</a:rPr>
              <a:t>2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</a:rPr>
              <a:t>）归一化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</a:rPr>
              <a:t>x</a:t>
            </a:r>
          </a:p>
          <a:p>
            <a:pPr algn="l"/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</a:rPr>
              <a:t>（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</a:rPr>
              <a:t>3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</a:rPr>
              <a:t>）仿射乘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</a:rPr>
              <a:t>g b</a:t>
            </a:r>
            <a:endParaRPr lang="zh-CN" altLang="en-US" dirty="0"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F68BCA6D-A6FB-6437-B5F8-0E431632E4D6}"/>
              </a:ext>
            </a:extLst>
          </p:cNvPr>
          <p:cNvSpPr txBox="1"/>
          <p:nvPr/>
        </p:nvSpPr>
        <p:spPr>
          <a:xfrm>
            <a:off x="165876" y="4840825"/>
            <a:ext cx="222138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100" dirty="0">
                <a:latin typeface="Times New Roman" panose="02020603050405020304" pitchFamily="18" charset="0"/>
                <a:ea typeface="微软雅黑" panose="020B0503020204020204" pitchFamily="34" charset="-122"/>
                <a:hlinkClick r:id="rId4"/>
              </a:rPr>
              <a:t>https://github.com/yunjey/stargan/</a:t>
            </a:r>
            <a:endParaRPr lang="en-US" altLang="zh-CN" sz="1100" dirty="0">
              <a:latin typeface="Times New Roman" panose="02020603050405020304" pitchFamily="18" charset="0"/>
              <a:ea typeface="微软雅黑" panose="020B0503020204020204" pitchFamily="34" charset="-122"/>
            </a:endParaRPr>
          </a:p>
          <a:p>
            <a:pPr algn="l"/>
            <a:r>
              <a:rPr lang="en-US" altLang="zh-CN" sz="11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blob/master/model.py</a:t>
            </a:r>
            <a:endParaRPr lang="zh-CN" altLang="en-US" sz="1100" dirty="0"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043201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B088BBC4-3870-63A0-0D13-A5841442FABC}"/>
              </a:ext>
            </a:extLst>
          </p:cNvPr>
          <p:cNvSpPr txBox="1"/>
          <p:nvPr/>
        </p:nvSpPr>
        <p:spPr>
          <a:xfrm>
            <a:off x="352409" y="861129"/>
            <a:ext cx="89756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</a:rPr>
              <a:t>缺陷：</a:t>
            </a:r>
            <a:endParaRPr lang="en-US" altLang="zh-CN" dirty="0">
              <a:latin typeface="Times New Roman" panose="02020603050405020304" pitchFamily="18" charset="0"/>
              <a:ea typeface="微软雅黑" panose="020B0503020204020204" pitchFamily="34" charset="-122"/>
            </a:endParaRPr>
          </a:p>
          <a:p>
            <a:pPr algn="l"/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</a:rPr>
              <a:t>1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</a:rPr>
              <a:t>、解决了</a:t>
            </a:r>
            <a:r>
              <a:rPr lang="en-US" altLang="zh-CN" dirty="0" err="1">
                <a:latin typeface="Times New Roman" panose="02020603050405020304" pitchFamily="18" charset="0"/>
                <a:ea typeface="微软雅黑" panose="020B0503020204020204" pitchFamily="34" charset="-122"/>
              </a:rPr>
              <a:t>stargan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</a:rPr>
              <a:t>的问题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</a:rPr>
              <a:t>1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</a:rPr>
              <a:t>，但</a:t>
            </a:r>
            <a:r>
              <a:rPr lang="en-US" altLang="zh-CN" dirty="0" err="1">
                <a:latin typeface="Times New Roman" panose="02020603050405020304" pitchFamily="18" charset="0"/>
                <a:ea typeface="微软雅黑" panose="020B0503020204020204" pitchFamily="34" charset="-122"/>
              </a:rPr>
              <a:t>conIN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</a:rPr>
              <a:t>的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</a:rPr>
              <a:t>W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</a:rPr>
              <a:t>初始化方式影响到不同风格的学习。</a:t>
            </a:r>
            <a:endParaRPr lang="en-US" altLang="zh-CN" dirty="0">
              <a:latin typeface="Times New Roman" panose="02020603050405020304" pitchFamily="18" charset="0"/>
              <a:ea typeface="微软雅黑" panose="020B0503020204020204" pitchFamily="34" charset="-122"/>
            </a:endParaRPr>
          </a:p>
          <a:p>
            <a:pPr algn="l"/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</a:rPr>
              <a:t>2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</a:rPr>
              <a:t>、无法拓展新风格。</a:t>
            </a:r>
          </a:p>
        </p:txBody>
      </p:sp>
      <p:sp>
        <p:nvSpPr>
          <p:cNvPr id="3" name="标题 1">
            <a:extLst>
              <a:ext uri="{FF2B5EF4-FFF2-40B4-BE49-F238E27FC236}">
                <a16:creationId xmlns:a16="http://schemas.microsoft.com/office/drawing/2014/main" id="{B50CA4FB-561B-27BD-7ED4-650EC79EC1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326" y="77657"/>
            <a:ext cx="8736648" cy="502005"/>
          </a:xfrm>
        </p:spPr>
        <p:txBody>
          <a:bodyPr>
            <a:normAutofit/>
          </a:bodyPr>
          <a:lstStyle/>
          <a:p>
            <a:r>
              <a:rPr lang="zh-CN" altLang="en-US" sz="2400" dirty="0">
                <a:solidFill>
                  <a:srgbClr val="FFFF66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二、</a:t>
            </a:r>
            <a:r>
              <a:rPr lang="en-US" altLang="zh-CN" sz="2400" dirty="0" err="1">
                <a:solidFill>
                  <a:srgbClr val="FFFF66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StarGAN</a:t>
            </a:r>
            <a:r>
              <a:rPr lang="zh-CN" altLang="en-US" sz="2400" dirty="0">
                <a:solidFill>
                  <a:srgbClr val="FFFF66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系列：</a:t>
            </a:r>
            <a:r>
              <a:rPr lang="en-US" altLang="zh-CN" sz="2400" dirty="0">
                <a:solidFill>
                  <a:srgbClr val="FFFF66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CIN</a:t>
            </a:r>
            <a:endParaRPr lang="zh-CN" altLang="en-US" sz="2400" dirty="0">
              <a:solidFill>
                <a:srgbClr val="FFFF66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9D1F24F-3032-7661-BB56-7A81530BDE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544" y="2303661"/>
            <a:ext cx="4857750" cy="300037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5B89D94E-2D79-96DD-A637-63BB01D1BCBE}"/>
              </a:ext>
            </a:extLst>
          </p:cNvPr>
          <p:cNvSpPr txBox="1"/>
          <p:nvPr/>
        </p:nvSpPr>
        <p:spPr>
          <a:xfrm>
            <a:off x="278766" y="1784459"/>
            <a:ext cx="21970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</a:rPr>
              <a:t>解决思路：</a:t>
            </a:r>
          </a:p>
        </p:txBody>
      </p: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450BD3FE-3829-46BD-5B72-EF21B8C05213}"/>
              </a:ext>
            </a:extLst>
          </p:cNvPr>
          <p:cNvCxnSpPr/>
          <p:nvPr/>
        </p:nvCxnSpPr>
        <p:spPr>
          <a:xfrm>
            <a:off x="2184741" y="4056996"/>
            <a:ext cx="1485133" cy="1969949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BC5ADA62-04D1-6CF2-6518-51E8E703D94E}"/>
              </a:ext>
            </a:extLst>
          </p:cNvPr>
          <p:cNvSpPr txBox="1"/>
          <p:nvPr/>
        </p:nvSpPr>
        <p:spPr>
          <a:xfrm>
            <a:off x="2012908" y="6094728"/>
            <a:ext cx="4614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</a:rPr>
              <a:t>1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</a:rPr>
              <a:t>、这个条件不应该无法拓展</a:t>
            </a:r>
            <a:endParaRPr lang="en-US" altLang="zh-CN" dirty="0">
              <a:latin typeface="Times New Roman" panose="02020603050405020304" pitchFamily="18" charset="0"/>
              <a:ea typeface="微软雅黑" panose="020B0503020204020204" pitchFamily="34" charset="-122"/>
            </a:endParaRPr>
          </a:p>
          <a:p>
            <a:pPr algn="l"/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</a:rPr>
              <a:t>2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</a:rPr>
              <a:t>、应该与目标风格的单例数据有所联系。</a:t>
            </a:r>
          </a:p>
        </p:txBody>
      </p:sp>
    </p:spTree>
    <p:extLst>
      <p:ext uri="{BB962C8B-B14F-4D97-AF65-F5344CB8AC3E}">
        <p14:creationId xmlns:p14="http://schemas.microsoft.com/office/powerpoint/2010/main" val="25444895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37AE47-DE5A-0396-F26B-6ED0B417A2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326" y="77657"/>
            <a:ext cx="8736648" cy="502005"/>
          </a:xfrm>
        </p:spPr>
        <p:txBody>
          <a:bodyPr>
            <a:normAutofit/>
          </a:bodyPr>
          <a:lstStyle/>
          <a:p>
            <a:r>
              <a:rPr lang="zh-CN" altLang="en-US" sz="2400" dirty="0">
                <a:solidFill>
                  <a:srgbClr val="FFFF66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二、</a:t>
            </a:r>
            <a:r>
              <a:rPr lang="en-US" altLang="zh-CN" sz="2400" dirty="0" err="1">
                <a:solidFill>
                  <a:srgbClr val="FFFF66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StarGAN</a:t>
            </a:r>
            <a:r>
              <a:rPr lang="zh-CN" altLang="en-US" sz="2400" dirty="0">
                <a:solidFill>
                  <a:srgbClr val="FFFF66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系列：</a:t>
            </a:r>
            <a:r>
              <a:rPr lang="en-US" altLang="zh-CN" sz="2400" dirty="0" err="1">
                <a:solidFill>
                  <a:srgbClr val="FFFF66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AdaIN</a:t>
            </a:r>
            <a:endParaRPr lang="zh-CN" altLang="en-US" sz="2400" dirty="0">
              <a:solidFill>
                <a:srgbClr val="FFFF66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2604D34-6871-45D9-F220-E9FD4592C2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245" y="1049252"/>
            <a:ext cx="4986338" cy="1833563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9703A857-E19F-51C4-6005-9E6E5B4BC813}"/>
              </a:ext>
            </a:extLst>
          </p:cNvPr>
          <p:cNvSpPr txBox="1"/>
          <p:nvPr/>
        </p:nvSpPr>
        <p:spPr>
          <a:xfrm>
            <a:off x="190245" y="807761"/>
            <a:ext cx="3536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</a:rPr>
              <a:t>（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</a:rPr>
              <a:t>1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</a:rPr>
              <a:t>）提取目标数据的风格向量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</a:rPr>
              <a:t>s</a:t>
            </a:r>
            <a:endParaRPr lang="zh-CN" altLang="en-US" dirty="0"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AB7B798-85E6-4FEF-EDF1-8492B499ED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608" y="3352405"/>
            <a:ext cx="5444392" cy="273330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E5675C9-FBA5-5F89-A907-B548D43F7A8D}"/>
              </a:ext>
            </a:extLst>
          </p:cNvPr>
          <p:cNvSpPr txBox="1"/>
          <p:nvPr/>
        </p:nvSpPr>
        <p:spPr>
          <a:xfrm>
            <a:off x="256729" y="2882815"/>
            <a:ext cx="3536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</a:rPr>
              <a:t>（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</a:rPr>
              <a:t>2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</a:rPr>
              <a:t>）利用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</a:rPr>
              <a:t>s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</a:rPr>
              <a:t>，直接和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</a:rPr>
              <a:t>x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</a:rPr>
              <a:t>做仿射计算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DE8314D-ACEF-E1EF-D974-B0B16BFD9A3A}"/>
              </a:ext>
            </a:extLst>
          </p:cNvPr>
          <p:cNvSpPr txBox="1"/>
          <p:nvPr/>
        </p:nvSpPr>
        <p:spPr>
          <a:xfrm>
            <a:off x="190245" y="6134012"/>
            <a:ext cx="49156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1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https://github.com/yl4579/StarGANv2-VC/blob/main/models.py</a:t>
            </a:r>
            <a:endParaRPr lang="zh-CN" altLang="en-US" sz="1100" dirty="0"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7CCABE37-8367-DB7F-A960-4F8EA9EFAB92}"/>
              </a:ext>
            </a:extLst>
          </p:cNvPr>
          <p:cNvCxnSpPr/>
          <p:nvPr/>
        </p:nvCxnSpPr>
        <p:spPr>
          <a:xfrm>
            <a:off x="4590411" y="4535179"/>
            <a:ext cx="1773568" cy="466405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C1E0AB9E-B988-181C-A87F-0E580D0D460D}"/>
              </a:ext>
            </a:extLst>
          </p:cNvPr>
          <p:cNvSpPr txBox="1"/>
          <p:nvPr/>
        </p:nvSpPr>
        <p:spPr>
          <a:xfrm>
            <a:off x="5297083" y="1393079"/>
            <a:ext cx="4986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</a:rPr>
              <a:t>假设这个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</a:rPr>
              <a:t>encoder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</a:rPr>
              <a:t>提取出来是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</a:rPr>
              <a:t>【B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</a:rPr>
              <a:t>，</a:t>
            </a:r>
            <a:r>
              <a:rPr lang="en-US" altLang="zh-CN" dirty="0" err="1">
                <a:latin typeface="Times New Roman" panose="02020603050405020304" pitchFamily="18" charset="0"/>
                <a:ea typeface="微软雅黑" panose="020B0503020204020204" pitchFamily="34" charset="-122"/>
              </a:rPr>
              <a:t>style_dim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</a:rPr>
              <a:t>】</a:t>
            </a:r>
            <a:endParaRPr lang="zh-CN" altLang="en-US" dirty="0"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77E3EB2-C67D-608B-B84B-C0D9AE34F591}"/>
              </a:ext>
            </a:extLst>
          </p:cNvPr>
          <p:cNvSpPr txBox="1"/>
          <p:nvPr/>
        </p:nvSpPr>
        <p:spPr>
          <a:xfrm>
            <a:off x="6419116" y="4816918"/>
            <a:ext cx="49863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</a:rPr>
              <a:t>映射到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</a:rPr>
              <a:t>【</a:t>
            </a:r>
            <a:r>
              <a:rPr lang="en-US" altLang="zh-CN" dirty="0" err="1">
                <a:latin typeface="Times New Roman" panose="02020603050405020304" pitchFamily="18" charset="0"/>
                <a:ea typeface="微软雅黑" panose="020B0503020204020204" pitchFamily="34" charset="-122"/>
              </a:rPr>
              <a:t>B,num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</a:rPr>
              <a:t> *2 】,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</a:rPr>
              <a:t>再拆成</a:t>
            </a:r>
            <a:r>
              <a:rPr lang="en-US" altLang="zh-CN" dirty="0" err="1">
                <a:latin typeface="Times New Roman" panose="02020603050405020304" pitchFamily="18" charset="0"/>
                <a:ea typeface="微软雅黑" panose="020B0503020204020204" pitchFamily="34" charset="-122"/>
              </a:rPr>
              <a:t>gamma,beta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</a:rPr>
              <a:t>,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</a:rPr>
              <a:t>于是他俩都是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</a:rPr>
              <a:t>【</a:t>
            </a:r>
            <a:r>
              <a:rPr lang="en-US" altLang="zh-CN" dirty="0" err="1">
                <a:latin typeface="Times New Roman" panose="02020603050405020304" pitchFamily="18" charset="0"/>
                <a:ea typeface="微软雅黑" panose="020B0503020204020204" pitchFamily="34" charset="-122"/>
              </a:rPr>
              <a:t>B,num】,x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</a:rPr>
              <a:t>是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</a:rPr>
              <a:t>【</a:t>
            </a:r>
            <a:r>
              <a:rPr lang="en-US" altLang="zh-CN" dirty="0" err="1">
                <a:latin typeface="Times New Roman" panose="02020603050405020304" pitchFamily="18" charset="0"/>
                <a:ea typeface="微软雅黑" panose="020B0503020204020204" pitchFamily="34" charset="-122"/>
              </a:rPr>
              <a:t>B,num,H,W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</a:rPr>
              <a:t>】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</a:rPr>
              <a:t>则可以做乘加计算。</a:t>
            </a:r>
          </a:p>
        </p:txBody>
      </p:sp>
    </p:spTree>
    <p:extLst>
      <p:ext uri="{BB962C8B-B14F-4D97-AF65-F5344CB8AC3E}">
        <p14:creationId xmlns:p14="http://schemas.microsoft.com/office/powerpoint/2010/main" val="22358303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6F76B4-E60F-70EC-9658-2B1ADAE1C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326" y="77657"/>
            <a:ext cx="8736648" cy="502005"/>
          </a:xfrm>
        </p:spPr>
        <p:txBody>
          <a:bodyPr>
            <a:normAutofit/>
          </a:bodyPr>
          <a:lstStyle/>
          <a:p>
            <a:r>
              <a:rPr lang="zh-CN" altLang="en-US" sz="2400" dirty="0">
                <a:solidFill>
                  <a:srgbClr val="FFFF66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二、</a:t>
            </a:r>
            <a:r>
              <a:rPr lang="en-US" altLang="zh-CN" sz="2400" dirty="0" err="1">
                <a:solidFill>
                  <a:srgbClr val="FFFF66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AdaIN</a:t>
            </a:r>
            <a:r>
              <a:rPr lang="zh-CN" altLang="en-US" sz="2400" dirty="0">
                <a:solidFill>
                  <a:srgbClr val="FFFF66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的广泛应用</a:t>
            </a: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6E475F9C-97D1-6DFD-752A-D7065BCBC58E}"/>
              </a:ext>
            </a:extLst>
          </p:cNvPr>
          <p:cNvSpPr/>
          <p:nvPr/>
        </p:nvSpPr>
        <p:spPr>
          <a:xfrm>
            <a:off x="312983" y="736430"/>
            <a:ext cx="2957991" cy="5621497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70767C2-899C-EEFC-CEBF-8F16128FE245}"/>
              </a:ext>
            </a:extLst>
          </p:cNvPr>
          <p:cNvSpPr txBox="1"/>
          <p:nvPr/>
        </p:nvSpPr>
        <p:spPr>
          <a:xfrm>
            <a:off x="1374667" y="5988595"/>
            <a:ext cx="1006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</a:rPr>
              <a:t>VAE</a:t>
            </a:r>
            <a:endParaRPr lang="zh-CN" altLang="en-US" dirty="0"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2AD2BC35-EA14-9DF9-8DEA-1FDC7CED730F}"/>
              </a:ext>
            </a:extLst>
          </p:cNvPr>
          <p:cNvSpPr/>
          <p:nvPr/>
        </p:nvSpPr>
        <p:spPr>
          <a:xfrm>
            <a:off x="546185" y="1680674"/>
            <a:ext cx="1159876" cy="79779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编码器</a:t>
            </a: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058D483A-D192-2C45-674D-746C6B0DADB9}"/>
              </a:ext>
            </a:extLst>
          </p:cNvPr>
          <p:cNvSpPr/>
          <p:nvPr/>
        </p:nvSpPr>
        <p:spPr>
          <a:xfrm>
            <a:off x="546185" y="3162082"/>
            <a:ext cx="1159876" cy="240409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解码器</a:t>
            </a: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4311579C-AAA7-D604-17F7-E0EE57FB67F4}"/>
              </a:ext>
            </a:extLst>
          </p:cNvPr>
          <p:cNvSpPr/>
          <p:nvPr/>
        </p:nvSpPr>
        <p:spPr>
          <a:xfrm>
            <a:off x="2019043" y="1680673"/>
            <a:ext cx="1159876" cy="79779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风格提取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26E5186-B48F-0A36-1EEB-AF7D73D46190}"/>
              </a:ext>
            </a:extLst>
          </p:cNvPr>
          <p:cNvSpPr txBox="1"/>
          <p:nvPr/>
        </p:nvSpPr>
        <p:spPr>
          <a:xfrm>
            <a:off x="1551103" y="972980"/>
            <a:ext cx="6535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</a:rPr>
              <a:t>input</a:t>
            </a:r>
            <a:endParaRPr lang="zh-CN" altLang="en-US" dirty="0"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cxnSp>
        <p:nvCxnSpPr>
          <p:cNvPr id="15" name="连接符: 肘形 14">
            <a:extLst>
              <a:ext uri="{FF2B5EF4-FFF2-40B4-BE49-F238E27FC236}">
                <a16:creationId xmlns:a16="http://schemas.microsoft.com/office/drawing/2014/main" id="{C2353D68-7577-692D-E68A-05D263053B68}"/>
              </a:ext>
            </a:extLst>
          </p:cNvPr>
          <p:cNvCxnSpPr>
            <a:cxnSpLocks/>
            <a:stCxn id="13" idx="2"/>
            <a:endCxn id="6" idx="0"/>
          </p:cNvCxnSpPr>
          <p:nvPr/>
        </p:nvCxnSpPr>
        <p:spPr>
          <a:xfrm rot="5400000">
            <a:off x="1332828" y="1135607"/>
            <a:ext cx="338362" cy="751772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连接符: 肘形 17">
            <a:extLst>
              <a:ext uri="{FF2B5EF4-FFF2-40B4-BE49-F238E27FC236}">
                <a16:creationId xmlns:a16="http://schemas.microsoft.com/office/drawing/2014/main" id="{F658AB52-FEB4-4CE2-1F61-E6E504DCAE2D}"/>
              </a:ext>
            </a:extLst>
          </p:cNvPr>
          <p:cNvCxnSpPr>
            <a:stCxn id="13" idx="2"/>
            <a:endCxn id="11" idx="0"/>
          </p:cNvCxnSpPr>
          <p:nvPr/>
        </p:nvCxnSpPr>
        <p:spPr>
          <a:xfrm rot="16200000" flipH="1">
            <a:off x="2069258" y="1150949"/>
            <a:ext cx="338361" cy="721086"/>
          </a:xfrm>
          <a:prstGeom prst="bentConnector3">
            <a:avLst/>
          </a:prstGeom>
          <a:ln w="3810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7927E27E-485A-0C25-0513-89D23606DFE2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>
            <a:off x="1126123" y="2478473"/>
            <a:ext cx="0" cy="683609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连接符: 肘形 23">
            <a:extLst>
              <a:ext uri="{FF2B5EF4-FFF2-40B4-BE49-F238E27FC236}">
                <a16:creationId xmlns:a16="http://schemas.microsoft.com/office/drawing/2014/main" id="{A856E9C4-D53C-70EB-8ACC-FABC6CB2D851}"/>
              </a:ext>
            </a:extLst>
          </p:cNvPr>
          <p:cNvCxnSpPr>
            <a:cxnSpLocks/>
            <a:endCxn id="27" idx="3"/>
          </p:cNvCxnSpPr>
          <p:nvPr/>
        </p:nvCxnSpPr>
        <p:spPr>
          <a:xfrm rot="5400000">
            <a:off x="1497175" y="2532396"/>
            <a:ext cx="1155732" cy="1047883"/>
          </a:xfrm>
          <a:prstGeom prst="bentConnector2">
            <a:avLst/>
          </a:prstGeom>
          <a:ln w="3810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>
            <a:extLst>
              <a:ext uri="{FF2B5EF4-FFF2-40B4-BE49-F238E27FC236}">
                <a16:creationId xmlns:a16="http://schemas.microsoft.com/office/drawing/2014/main" id="{7CEF0CB0-C675-48CC-3C4F-146590C75D2E}"/>
              </a:ext>
            </a:extLst>
          </p:cNvPr>
          <p:cNvSpPr/>
          <p:nvPr/>
        </p:nvSpPr>
        <p:spPr>
          <a:xfrm>
            <a:off x="754840" y="3422715"/>
            <a:ext cx="796259" cy="42297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style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4F0E4225-ADF3-E20E-E0DE-F241F5E8E862}"/>
              </a:ext>
            </a:extLst>
          </p:cNvPr>
          <p:cNvSpPr/>
          <p:nvPr/>
        </p:nvSpPr>
        <p:spPr>
          <a:xfrm>
            <a:off x="3593670" y="784974"/>
            <a:ext cx="2260945" cy="5572953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9AC33A80-0353-7354-2FFB-57DE3ABD41F6}"/>
              </a:ext>
            </a:extLst>
          </p:cNvPr>
          <p:cNvSpPr txBox="1"/>
          <p:nvPr/>
        </p:nvSpPr>
        <p:spPr>
          <a:xfrm>
            <a:off x="9449810" y="5911859"/>
            <a:ext cx="15027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</a:rPr>
              <a:t>AR(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</a:rPr>
              <a:t>自回归）</a:t>
            </a:r>
          </a:p>
        </p:txBody>
      </p:sp>
      <p:sp>
        <p:nvSpPr>
          <p:cNvPr id="32" name="矩形: 圆角 31">
            <a:extLst>
              <a:ext uri="{FF2B5EF4-FFF2-40B4-BE49-F238E27FC236}">
                <a16:creationId xmlns:a16="http://schemas.microsoft.com/office/drawing/2014/main" id="{9E7BBBB8-D572-A7D6-A525-28028C6D6FEA}"/>
              </a:ext>
            </a:extLst>
          </p:cNvPr>
          <p:cNvSpPr/>
          <p:nvPr/>
        </p:nvSpPr>
        <p:spPr>
          <a:xfrm>
            <a:off x="3754767" y="2022478"/>
            <a:ext cx="719042" cy="79779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G</a:t>
            </a:r>
            <a:endParaRPr lang="zh-CN" altLang="en-US" dirty="0"/>
          </a:p>
        </p:txBody>
      </p:sp>
      <p:sp>
        <p:nvSpPr>
          <p:cNvPr id="33" name="矩形: 圆角 32">
            <a:extLst>
              <a:ext uri="{FF2B5EF4-FFF2-40B4-BE49-F238E27FC236}">
                <a16:creationId xmlns:a16="http://schemas.microsoft.com/office/drawing/2014/main" id="{37532317-259E-3135-A6EE-632B2F036BA9}"/>
              </a:ext>
            </a:extLst>
          </p:cNvPr>
          <p:cNvSpPr/>
          <p:nvPr/>
        </p:nvSpPr>
        <p:spPr>
          <a:xfrm>
            <a:off x="4914643" y="2022477"/>
            <a:ext cx="719042" cy="79779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风格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D5B66221-BB46-5ABA-6279-B2E57CC4BAAB}"/>
              </a:ext>
            </a:extLst>
          </p:cNvPr>
          <p:cNvSpPr txBox="1"/>
          <p:nvPr/>
        </p:nvSpPr>
        <p:spPr>
          <a:xfrm>
            <a:off x="4276910" y="1142160"/>
            <a:ext cx="6535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</a:rPr>
              <a:t>input</a:t>
            </a:r>
            <a:endParaRPr lang="zh-CN" altLang="en-US" dirty="0"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cxnSp>
        <p:nvCxnSpPr>
          <p:cNvPr id="35" name="连接符: 肘形 34">
            <a:extLst>
              <a:ext uri="{FF2B5EF4-FFF2-40B4-BE49-F238E27FC236}">
                <a16:creationId xmlns:a16="http://schemas.microsoft.com/office/drawing/2014/main" id="{C3149362-D3D7-C4E3-BD55-540C0E8C6C30}"/>
              </a:ext>
            </a:extLst>
          </p:cNvPr>
          <p:cNvCxnSpPr>
            <a:cxnSpLocks/>
            <a:stCxn id="34" idx="2"/>
            <a:endCxn id="32" idx="0"/>
          </p:cNvCxnSpPr>
          <p:nvPr/>
        </p:nvCxnSpPr>
        <p:spPr>
          <a:xfrm rot="5400000">
            <a:off x="4103502" y="1522278"/>
            <a:ext cx="510986" cy="489414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连接符: 肘形 37">
            <a:extLst>
              <a:ext uri="{FF2B5EF4-FFF2-40B4-BE49-F238E27FC236}">
                <a16:creationId xmlns:a16="http://schemas.microsoft.com/office/drawing/2014/main" id="{E22D21B2-BF88-6AF7-F60F-633BEEBFAA74}"/>
              </a:ext>
            </a:extLst>
          </p:cNvPr>
          <p:cNvCxnSpPr>
            <a:cxnSpLocks/>
            <a:stCxn id="34" idx="2"/>
            <a:endCxn id="33" idx="0"/>
          </p:cNvCxnSpPr>
          <p:nvPr/>
        </p:nvCxnSpPr>
        <p:spPr>
          <a:xfrm rot="16200000" flipH="1">
            <a:off x="4683441" y="1431753"/>
            <a:ext cx="510985" cy="670462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箭头连接符 41">
            <a:extLst>
              <a:ext uri="{FF2B5EF4-FFF2-40B4-BE49-F238E27FC236}">
                <a16:creationId xmlns:a16="http://schemas.microsoft.com/office/drawing/2014/main" id="{B76060A1-98A5-B57C-1ED7-2DCDF4357BBE}"/>
              </a:ext>
            </a:extLst>
          </p:cNvPr>
          <p:cNvCxnSpPr>
            <a:stCxn id="32" idx="2"/>
          </p:cNvCxnSpPr>
          <p:nvPr/>
        </p:nvCxnSpPr>
        <p:spPr>
          <a:xfrm>
            <a:off x="4114288" y="2820277"/>
            <a:ext cx="0" cy="493656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矩形: 圆角 42">
            <a:extLst>
              <a:ext uri="{FF2B5EF4-FFF2-40B4-BE49-F238E27FC236}">
                <a16:creationId xmlns:a16="http://schemas.microsoft.com/office/drawing/2014/main" id="{7DA2579E-C317-73BC-0B8D-F639FEEC577C}"/>
              </a:ext>
            </a:extLst>
          </p:cNvPr>
          <p:cNvSpPr/>
          <p:nvPr/>
        </p:nvSpPr>
        <p:spPr>
          <a:xfrm>
            <a:off x="3754767" y="3331263"/>
            <a:ext cx="719042" cy="79779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Dg</a:t>
            </a:r>
            <a:endParaRPr lang="zh-CN" altLang="en-US" dirty="0"/>
          </a:p>
        </p:txBody>
      </p:sp>
      <p:sp>
        <p:nvSpPr>
          <p:cNvPr id="44" name="矩形: 圆角 43">
            <a:extLst>
              <a:ext uri="{FF2B5EF4-FFF2-40B4-BE49-F238E27FC236}">
                <a16:creationId xmlns:a16="http://schemas.microsoft.com/office/drawing/2014/main" id="{5C6F95B2-75AD-8E0C-1A32-942AF864A73A}"/>
              </a:ext>
            </a:extLst>
          </p:cNvPr>
          <p:cNvSpPr/>
          <p:nvPr/>
        </p:nvSpPr>
        <p:spPr>
          <a:xfrm>
            <a:off x="4682204" y="3320702"/>
            <a:ext cx="719042" cy="79779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D_style</a:t>
            </a:r>
            <a:endParaRPr lang="zh-CN" altLang="en-US" dirty="0"/>
          </a:p>
        </p:txBody>
      </p:sp>
      <p:cxnSp>
        <p:nvCxnSpPr>
          <p:cNvPr id="46" name="连接符: 肘形 45">
            <a:extLst>
              <a:ext uri="{FF2B5EF4-FFF2-40B4-BE49-F238E27FC236}">
                <a16:creationId xmlns:a16="http://schemas.microsoft.com/office/drawing/2014/main" id="{EB721ED8-AD44-2C36-3318-CD5B94D768DB}"/>
              </a:ext>
            </a:extLst>
          </p:cNvPr>
          <p:cNvCxnSpPr>
            <a:stCxn id="32" idx="2"/>
            <a:endCxn id="44" idx="0"/>
          </p:cNvCxnSpPr>
          <p:nvPr/>
        </p:nvCxnSpPr>
        <p:spPr>
          <a:xfrm rot="16200000" flipH="1">
            <a:off x="4327794" y="2606770"/>
            <a:ext cx="500425" cy="927437"/>
          </a:xfrm>
          <a:prstGeom prst="bentConnector3">
            <a:avLst/>
          </a:prstGeom>
          <a:ln w="3810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矩形: 圆角 46">
            <a:extLst>
              <a:ext uri="{FF2B5EF4-FFF2-40B4-BE49-F238E27FC236}">
                <a16:creationId xmlns:a16="http://schemas.microsoft.com/office/drawing/2014/main" id="{F9394104-71DA-4E66-9D9F-1595AD2EC5DD}"/>
              </a:ext>
            </a:extLst>
          </p:cNvPr>
          <p:cNvSpPr/>
          <p:nvPr/>
        </p:nvSpPr>
        <p:spPr>
          <a:xfrm>
            <a:off x="6130259" y="736430"/>
            <a:ext cx="2260945" cy="5621497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D8ACFA42-5A3A-EEC1-51D6-591310E36DAC}"/>
              </a:ext>
            </a:extLst>
          </p:cNvPr>
          <p:cNvSpPr txBox="1"/>
          <p:nvPr/>
        </p:nvSpPr>
        <p:spPr>
          <a:xfrm>
            <a:off x="4435706" y="5916990"/>
            <a:ext cx="1006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</a:rPr>
              <a:t>GAN</a:t>
            </a:r>
            <a:endParaRPr lang="zh-CN" altLang="en-US" dirty="0"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cxnSp>
        <p:nvCxnSpPr>
          <p:cNvPr id="50" name="连接符: 肘形 49">
            <a:extLst>
              <a:ext uri="{FF2B5EF4-FFF2-40B4-BE49-F238E27FC236}">
                <a16:creationId xmlns:a16="http://schemas.microsoft.com/office/drawing/2014/main" id="{C2263D29-F331-1458-7793-E1D91A4CDDB5}"/>
              </a:ext>
            </a:extLst>
          </p:cNvPr>
          <p:cNvCxnSpPr>
            <a:stCxn id="33" idx="1"/>
            <a:endCxn id="32" idx="3"/>
          </p:cNvCxnSpPr>
          <p:nvPr/>
        </p:nvCxnSpPr>
        <p:spPr>
          <a:xfrm rot="10800000" flipV="1">
            <a:off x="4473809" y="2421376"/>
            <a:ext cx="440834" cy="1"/>
          </a:xfrm>
          <a:prstGeom prst="bentConnector3">
            <a:avLst/>
          </a:prstGeom>
          <a:ln w="3810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矩形: 圆角 50">
            <a:extLst>
              <a:ext uri="{FF2B5EF4-FFF2-40B4-BE49-F238E27FC236}">
                <a16:creationId xmlns:a16="http://schemas.microsoft.com/office/drawing/2014/main" id="{E2D0F46E-00B5-7B4B-D867-6978E1EBEC31}"/>
              </a:ext>
            </a:extLst>
          </p:cNvPr>
          <p:cNvSpPr/>
          <p:nvPr/>
        </p:nvSpPr>
        <p:spPr>
          <a:xfrm>
            <a:off x="6260668" y="2431122"/>
            <a:ext cx="719042" cy="79779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G</a:t>
            </a:r>
            <a:endParaRPr lang="zh-CN" altLang="en-US" dirty="0"/>
          </a:p>
        </p:txBody>
      </p:sp>
      <p:sp>
        <p:nvSpPr>
          <p:cNvPr id="52" name="矩形: 圆角 51">
            <a:extLst>
              <a:ext uri="{FF2B5EF4-FFF2-40B4-BE49-F238E27FC236}">
                <a16:creationId xmlns:a16="http://schemas.microsoft.com/office/drawing/2014/main" id="{F46A7137-3E9D-1A68-A15D-9BB791C92EB3}"/>
              </a:ext>
            </a:extLst>
          </p:cNvPr>
          <p:cNvSpPr/>
          <p:nvPr/>
        </p:nvSpPr>
        <p:spPr>
          <a:xfrm>
            <a:off x="7420544" y="2431121"/>
            <a:ext cx="719042" cy="79779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风格</a:t>
            </a: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4F21E6B5-39CC-9EE7-44C6-4C199CC7CD2C}"/>
              </a:ext>
            </a:extLst>
          </p:cNvPr>
          <p:cNvSpPr txBox="1"/>
          <p:nvPr/>
        </p:nvSpPr>
        <p:spPr>
          <a:xfrm>
            <a:off x="6456019" y="1550804"/>
            <a:ext cx="6535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</a:rPr>
              <a:t>input</a:t>
            </a:r>
            <a:endParaRPr lang="zh-CN" altLang="en-US" dirty="0"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cxnSp>
        <p:nvCxnSpPr>
          <p:cNvPr id="54" name="连接符: 肘形 53">
            <a:extLst>
              <a:ext uri="{FF2B5EF4-FFF2-40B4-BE49-F238E27FC236}">
                <a16:creationId xmlns:a16="http://schemas.microsoft.com/office/drawing/2014/main" id="{AD46E978-CC0C-2261-4E7D-73708CE16C47}"/>
              </a:ext>
            </a:extLst>
          </p:cNvPr>
          <p:cNvCxnSpPr>
            <a:cxnSpLocks/>
            <a:stCxn id="53" idx="2"/>
            <a:endCxn id="51" idx="0"/>
          </p:cNvCxnSpPr>
          <p:nvPr/>
        </p:nvCxnSpPr>
        <p:spPr>
          <a:xfrm rot="5400000">
            <a:off x="6446007" y="2094318"/>
            <a:ext cx="510986" cy="162622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连接符: 肘形 55">
            <a:extLst>
              <a:ext uri="{FF2B5EF4-FFF2-40B4-BE49-F238E27FC236}">
                <a16:creationId xmlns:a16="http://schemas.microsoft.com/office/drawing/2014/main" id="{83068C40-6B01-CD29-C15D-B28C11CA0646}"/>
              </a:ext>
            </a:extLst>
          </p:cNvPr>
          <p:cNvCxnSpPr>
            <a:stCxn id="52" idx="1"/>
            <a:endCxn id="51" idx="3"/>
          </p:cNvCxnSpPr>
          <p:nvPr/>
        </p:nvCxnSpPr>
        <p:spPr>
          <a:xfrm rot="10800000" flipV="1">
            <a:off x="6979710" y="2830020"/>
            <a:ext cx="440834" cy="1"/>
          </a:xfrm>
          <a:prstGeom prst="bentConnector3">
            <a:avLst/>
          </a:prstGeom>
          <a:ln w="3810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连接符: 肘形 56">
            <a:extLst>
              <a:ext uri="{FF2B5EF4-FFF2-40B4-BE49-F238E27FC236}">
                <a16:creationId xmlns:a16="http://schemas.microsoft.com/office/drawing/2014/main" id="{5BD28548-F995-CBFE-C83B-CE86C189FB2A}"/>
              </a:ext>
            </a:extLst>
          </p:cNvPr>
          <p:cNvCxnSpPr>
            <a:cxnSpLocks/>
            <a:stCxn id="51" idx="2"/>
          </p:cNvCxnSpPr>
          <p:nvPr/>
        </p:nvCxnSpPr>
        <p:spPr>
          <a:xfrm rot="16200000" flipH="1">
            <a:off x="6446007" y="3403103"/>
            <a:ext cx="510986" cy="162622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文本框 60">
            <a:extLst>
              <a:ext uri="{FF2B5EF4-FFF2-40B4-BE49-F238E27FC236}">
                <a16:creationId xmlns:a16="http://schemas.microsoft.com/office/drawing/2014/main" id="{517CB34E-9021-2634-089D-4F004A2A0312}"/>
              </a:ext>
            </a:extLst>
          </p:cNvPr>
          <p:cNvSpPr txBox="1"/>
          <p:nvPr/>
        </p:nvSpPr>
        <p:spPr>
          <a:xfrm>
            <a:off x="6456019" y="3656378"/>
            <a:ext cx="908263" cy="3766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</a:rPr>
              <a:t>noise</a:t>
            </a:r>
            <a:endParaRPr lang="zh-CN" altLang="en-US" dirty="0"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B36E2350-C653-16D4-328E-03D49A63BF55}"/>
              </a:ext>
            </a:extLst>
          </p:cNvPr>
          <p:cNvSpPr txBox="1"/>
          <p:nvPr/>
        </p:nvSpPr>
        <p:spPr>
          <a:xfrm>
            <a:off x="7198590" y="1550804"/>
            <a:ext cx="860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</a:rPr>
              <a:t>target</a:t>
            </a:r>
            <a:endParaRPr lang="zh-CN" altLang="en-US" dirty="0"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cxnSp>
        <p:nvCxnSpPr>
          <p:cNvPr id="67" name="连接符: 肘形 66">
            <a:extLst>
              <a:ext uri="{FF2B5EF4-FFF2-40B4-BE49-F238E27FC236}">
                <a16:creationId xmlns:a16="http://schemas.microsoft.com/office/drawing/2014/main" id="{662E2DA4-DA7C-3EB8-1B2C-65051911CB5C}"/>
              </a:ext>
            </a:extLst>
          </p:cNvPr>
          <p:cNvCxnSpPr>
            <a:stCxn id="65" idx="2"/>
            <a:endCxn id="52" idx="0"/>
          </p:cNvCxnSpPr>
          <p:nvPr/>
        </p:nvCxnSpPr>
        <p:spPr>
          <a:xfrm rot="16200000" flipH="1">
            <a:off x="7449013" y="2100068"/>
            <a:ext cx="510985" cy="151120"/>
          </a:xfrm>
          <a:prstGeom prst="bentConnector3">
            <a:avLst/>
          </a:prstGeom>
          <a:ln w="3810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矩形: 圆角 68">
            <a:extLst>
              <a:ext uri="{FF2B5EF4-FFF2-40B4-BE49-F238E27FC236}">
                <a16:creationId xmlns:a16="http://schemas.microsoft.com/office/drawing/2014/main" id="{F86324B4-6EBD-D683-0067-743F2330E1EA}"/>
              </a:ext>
            </a:extLst>
          </p:cNvPr>
          <p:cNvSpPr/>
          <p:nvPr/>
        </p:nvSpPr>
        <p:spPr>
          <a:xfrm>
            <a:off x="8969850" y="736429"/>
            <a:ext cx="2260945" cy="5621497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DB84968C-ED6B-EACA-E389-474A1777DF1A}"/>
              </a:ext>
            </a:extLst>
          </p:cNvPr>
          <p:cNvSpPr txBox="1"/>
          <p:nvPr/>
        </p:nvSpPr>
        <p:spPr>
          <a:xfrm>
            <a:off x="6951064" y="5956329"/>
            <a:ext cx="15027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</a:rPr>
              <a:t>Diffusion</a:t>
            </a:r>
            <a:endParaRPr lang="zh-CN" altLang="en-US" dirty="0"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D96D3150-D9E3-8290-F9AB-D4D0F7CCD0FA}"/>
              </a:ext>
            </a:extLst>
          </p:cNvPr>
          <p:cNvSpPr/>
          <p:nvPr/>
        </p:nvSpPr>
        <p:spPr>
          <a:xfrm>
            <a:off x="9174974" y="2830020"/>
            <a:ext cx="1846921" cy="28139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矩形: 圆角 71">
            <a:extLst>
              <a:ext uri="{FF2B5EF4-FFF2-40B4-BE49-F238E27FC236}">
                <a16:creationId xmlns:a16="http://schemas.microsoft.com/office/drawing/2014/main" id="{D683A2E0-874D-F349-653A-2AF5AD4EC584}"/>
              </a:ext>
            </a:extLst>
          </p:cNvPr>
          <p:cNvSpPr/>
          <p:nvPr/>
        </p:nvSpPr>
        <p:spPr>
          <a:xfrm>
            <a:off x="9174974" y="3268182"/>
            <a:ext cx="772962" cy="166848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矩形: 圆角 72">
            <a:extLst>
              <a:ext uri="{FF2B5EF4-FFF2-40B4-BE49-F238E27FC236}">
                <a16:creationId xmlns:a16="http://schemas.microsoft.com/office/drawing/2014/main" id="{ECC70D1F-D950-2B83-CF29-8B55EFA95C13}"/>
              </a:ext>
            </a:extLst>
          </p:cNvPr>
          <p:cNvSpPr/>
          <p:nvPr/>
        </p:nvSpPr>
        <p:spPr>
          <a:xfrm>
            <a:off x="10077460" y="3268182"/>
            <a:ext cx="563441" cy="154533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5" name="直接箭头连接符 74">
            <a:extLst>
              <a:ext uri="{FF2B5EF4-FFF2-40B4-BE49-F238E27FC236}">
                <a16:creationId xmlns:a16="http://schemas.microsoft.com/office/drawing/2014/main" id="{D8FCCF45-C4DD-63BB-7365-F509C695F52F}"/>
              </a:ext>
            </a:extLst>
          </p:cNvPr>
          <p:cNvCxnSpPr>
            <a:stCxn id="72" idx="0"/>
          </p:cNvCxnSpPr>
          <p:nvPr/>
        </p:nvCxnSpPr>
        <p:spPr>
          <a:xfrm flipV="1">
            <a:off x="9561455" y="3111415"/>
            <a:ext cx="85772" cy="156767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接箭头连接符 75">
            <a:extLst>
              <a:ext uri="{FF2B5EF4-FFF2-40B4-BE49-F238E27FC236}">
                <a16:creationId xmlns:a16="http://schemas.microsoft.com/office/drawing/2014/main" id="{4DF2C91E-3F3E-BD1F-E612-095685930753}"/>
              </a:ext>
            </a:extLst>
          </p:cNvPr>
          <p:cNvCxnSpPr>
            <a:cxnSpLocks/>
            <a:stCxn id="73" idx="0"/>
          </p:cNvCxnSpPr>
          <p:nvPr/>
        </p:nvCxnSpPr>
        <p:spPr>
          <a:xfrm flipH="1" flipV="1">
            <a:off x="10324604" y="3083698"/>
            <a:ext cx="34577" cy="184484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矩形: 圆角 77">
            <a:extLst>
              <a:ext uri="{FF2B5EF4-FFF2-40B4-BE49-F238E27FC236}">
                <a16:creationId xmlns:a16="http://schemas.microsoft.com/office/drawing/2014/main" id="{B072954D-AC09-100A-1DC5-BB228332D99F}"/>
              </a:ext>
            </a:extLst>
          </p:cNvPr>
          <p:cNvSpPr/>
          <p:nvPr/>
        </p:nvSpPr>
        <p:spPr>
          <a:xfrm>
            <a:off x="9174974" y="2347697"/>
            <a:ext cx="1846920" cy="166848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9" name="直接箭头连接符 78">
            <a:extLst>
              <a:ext uri="{FF2B5EF4-FFF2-40B4-BE49-F238E27FC236}">
                <a16:creationId xmlns:a16="http://schemas.microsoft.com/office/drawing/2014/main" id="{510E336B-D7DE-24B6-682B-1076B59945D4}"/>
              </a:ext>
            </a:extLst>
          </p:cNvPr>
          <p:cNvCxnSpPr>
            <a:cxnSpLocks/>
            <a:endCxn id="78" idx="2"/>
          </p:cNvCxnSpPr>
          <p:nvPr/>
        </p:nvCxnSpPr>
        <p:spPr>
          <a:xfrm flipH="1" flipV="1">
            <a:off x="10098434" y="2514545"/>
            <a:ext cx="721" cy="322116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文本框 80">
            <a:extLst>
              <a:ext uri="{FF2B5EF4-FFF2-40B4-BE49-F238E27FC236}">
                <a16:creationId xmlns:a16="http://schemas.microsoft.com/office/drawing/2014/main" id="{6E972382-BF2F-62EA-80D8-6EBD61D0D4FE}"/>
              </a:ext>
            </a:extLst>
          </p:cNvPr>
          <p:cNvSpPr txBox="1"/>
          <p:nvPr/>
        </p:nvSpPr>
        <p:spPr>
          <a:xfrm>
            <a:off x="312983" y="6462169"/>
            <a:ext cx="5320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以上都是对数据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x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进行风格仿射计算！</a:t>
            </a:r>
          </a:p>
        </p:txBody>
      </p:sp>
    </p:spTree>
    <p:extLst>
      <p:ext uri="{BB962C8B-B14F-4D97-AF65-F5344CB8AC3E}">
        <p14:creationId xmlns:p14="http://schemas.microsoft.com/office/powerpoint/2010/main" val="36228989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>
            <a:extLst>
              <a:ext uri="{FF2B5EF4-FFF2-40B4-BE49-F238E27FC236}">
                <a16:creationId xmlns:a16="http://schemas.microsoft.com/office/drawing/2014/main" id="{9E71FFF5-17D5-79BB-8592-8A35342911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326" y="77657"/>
            <a:ext cx="8736648" cy="502005"/>
          </a:xfrm>
        </p:spPr>
        <p:txBody>
          <a:bodyPr>
            <a:normAutofit/>
          </a:bodyPr>
          <a:lstStyle/>
          <a:p>
            <a:r>
              <a:rPr lang="zh-CN" altLang="en-US" sz="2400" dirty="0">
                <a:solidFill>
                  <a:srgbClr val="FFFF66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二、</a:t>
            </a:r>
            <a:r>
              <a:rPr lang="en-US" altLang="zh-CN" sz="2400" dirty="0" err="1">
                <a:solidFill>
                  <a:srgbClr val="FFFF66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AdaIN</a:t>
            </a:r>
            <a:r>
              <a:rPr lang="zh-CN" altLang="en-US" sz="2400" dirty="0">
                <a:solidFill>
                  <a:srgbClr val="FFFF66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的经典应用</a:t>
            </a:r>
            <a:r>
              <a:rPr lang="en-US" altLang="zh-CN" sz="2400" dirty="0">
                <a:solidFill>
                  <a:srgbClr val="FFFF66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:StyleGAN</a:t>
            </a:r>
            <a:endParaRPr lang="zh-CN" altLang="en-US" sz="2400" dirty="0">
              <a:solidFill>
                <a:srgbClr val="FFFF66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9B1846E-D1A3-B202-3E87-EDA889FC2C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922" y="1190561"/>
            <a:ext cx="5992206" cy="4588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6649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>
            <a:extLst>
              <a:ext uri="{FF2B5EF4-FFF2-40B4-BE49-F238E27FC236}">
                <a16:creationId xmlns:a16="http://schemas.microsoft.com/office/drawing/2014/main" id="{6E8FE86A-B498-0FC8-21D6-B705869AFC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613" y="1387971"/>
            <a:ext cx="7274175" cy="4856945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91B4D326-2480-1393-D999-77A2512076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326" y="77657"/>
            <a:ext cx="8736648" cy="502005"/>
          </a:xfrm>
        </p:spPr>
        <p:txBody>
          <a:bodyPr>
            <a:normAutofit/>
          </a:bodyPr>
          <a:lstStyle/>
          <a:p>
            <a:r>
              <a:rPr lang="zh-CN" altLang="en-US" sz="2400" dirty="0">
                <a:solidFill>
                  <a:srgbClr val="FFFF66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三、</a:t>
            </a:r>
            <a:r>
              <a:rPr lang="en-US" altLang="zh-CN" sz="2400" dirty="0" err="1">
                <a:solidFill>
                  <a:srgbClr val="FFFF66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WadaIN</a:t>
            </a:r>
            <a:r>
              <a:rPr lang="zh-CN" altLang="en-US" sz="2400" dirty="0">
                <a:solidFill>
                  <a:srgbClr val="FFFF66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：</a:t>
            </a:r>
            <a:r>
              <a:rPr lang="en-US" altLang="zh-CN" sz="2400" dirty="0">
                <a:solidFill>
                  <a:srgbClr val="FFFF66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StyleGAN3</a:t>
            </a:r>
            <a:endParaRPr lang="zh-CN" altLang="en-US" sz="2400" dirty="0">
              <a:solidFill>
                <a:srgbClr val="FFFF66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50E4597-A52F-F28B-E1A3-78BF5A7FD409}"/>
              </a:ext>
            </a:extLst>
          </p:cNvPr>
          <p:cNvSpPr txBox="1"/>
          <p:nvPr/>
        </p:nvSpPr>
        <p:spPr>
          <a:xfrm>
            <a:off x="251613" y="748704"/>
            <a:ext cx="53268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</a:rPr>
              <a:t>首次提出对神经网络权重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</a:rPr>
              <a:t>W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</a:rPr>
              <a:t>本身进行风格仿射计算。且用卷积计算。而不是乘法和加法。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00AB5CD-FCA0-163C-6EFD-50E310F108EC}"/>
              </a:ext>
            </a:extLst>
          </p:cNvPr>
          <p:cNvSpPr txBox="1"/>
          <p:nvPr/>
        </p:nvSpPr>
        <p:spPr>
          <a:xfrm>
            <a:off x="144218" y="6362074"/>
            <a:ext cx="609702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100" dirty="0"/>
              <a:t>https://github.com/MingjieChen/LowResourceVC/blob/master/stgan_adain/stylegan2_module.py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982782A-3FF7-7717-C440-6039A4E50A23}"/>
              </a:ext>
            </a:extLst>
          </p:cNvPr>
          <p:cNvSpPr txBox="1"/>
          <p:nvPr/>
        </p:nvSpPr>
        <p:spPr>
          <a:xfrm>
            <a:off x="6241240" y="1485133"/>
            <a:ext cx="617373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</a:rPr>
              <a:t>（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</a:rPr>
              <a:t>1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</a:rPr>
              <a:t>）从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</a:rPr>
              <a:t>c target 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</a:rPr>
              <a:t>样本，提取风格向量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</a:rPr>
              <a:t>s</a:t>
            </a:r>
          </a:p>
          <a:p>
            <a:pPr algn="l"/>
            <a:endParaRPr lang="en-US" altLang="zh-CN" dirty="0">
              <a:latin typeface="Times New Roman" panose="02020603050405020304" pitchFamily="18" charset="0"/>
              <a:ea typeface="微软雅黑" panose="020B0503020204020204" pitchFamily="34" charset="-122"/>
            </a:endParaRPr>
          </a:p>
          <a:p>
            <a:pPr algn="l"/>
            <a:endParaRPr lang="en-US" altLang="zh-CN" dirty="0">
              <a:latin typeface="Times New Roman" panose="02020603050405020304" pitchFamily="18" charset="0"/>
              <a:ea typeface="微软雅黑" panose="020B0503020204020204" pitchFamily="34" charset="-122"/>
            </a:endParaRPr>
          </a:p>
          <a:p>
            <a:pPr algn="l"/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</a:rPr>
              <a:t>（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</a:rPr>
              <a:t>2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</a:rPr>
              <a:t>）卷积核 风格化（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</a:rPr>
              <a:t>scale modulate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</a:rPr>
              <a:t>）</a:t>
            </a:r>
            <a:endParaRPr lang="en-US" altLang="zh-CN" dirty="0">
              <a:latin typeface="Times New Roman" panose="02020603050405020304" pitchFamily="18" charset="0"/>
              <a:ea typeface="微软雅黑" panose="020B0503020204020204" pitchFamily="34" charset="-122"/>
            </a:endParaRPr>
          </a:p>
          <a:p>
            <a:pPr algn="l"/>
            <a:endParaRPr lang="en-US" altLang="zh-CN" dirty="0">
              <a:latin typeface="Times New Roman" panose="02020603050405020304" pitchFamily="18" charset="0"/>
              <a:ea typeface="微软雅黑" panose="020B0503020204020204" pitchFamily="34" charset="-122"/>
            </a:endParaRPr>
          </a:p>
          <a:p>
            <a:pPr algn="l"/>
            <a:endParaRPr lang="en-US" altLang="zh-CN" dirty="0">
              <a:latin typeface="Times New Roman" panose="02020603050405020304" pitchFamily="18" charset="0"/>
              <a:ea typeface="微软雅黑" panose="020B0503020204020204" pitchFamily="34" charset="-122"/>
            </a:endParaRPr>
          </a:p>
          <a:p>
            <a:pPr algn="l"/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</a:rPr>
              <a:t>（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</a:rPr>
              <a:t>3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</a:rPr>
              <a:t>）卷积核的方差归零（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</a:rPr>
              <a:t>demodulate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</a:rPr>
              <a:t>）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2346F457-B0D0-AC27-5993-9819530EEE87}"/>
              </a:ext>
            </a:extLst>
          </p:cNvPr>
          <p:cNvSpPr/>
          <p:nvPr/>
        </p:nvSpPr>
        <p:spPr>
          <a:xfrm>
            <a:off x="607554" y="1749020"/>
            <a:ext cx="4412441" cy="111691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2F352B61-AE66-AC25-F836-CFFC5455EE88}"/>
              </a:ext>
            </a:extLst>
          </p:cNvPr>
          <p:cNvCxnSpPr/>
          <p:nvPr/>
        </p:nvCxnSpPr>
        <p:spPr>
          <a:xfrm flipV="1">
            <a:off x="4479946" y="1681514"/>
            <a:ext cx="2006771" cy="503227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04585095-EF5A-8D94-5FD4-06647C4520B4}"/>
              </a:ext>
            </a:extLst>
          </p:cNvPr>
          <p:cNvSpPr txBox="1"/>
          <p:nvPr/>
        </p:nvSpPr>
        <p:spPr>
          <a:xfrm>
            <a:off x="90520" y="6596390"/>
            <a:ext cx="753152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050" dirty="0"/>
              <a:t>《</a:t>
            </a:r>
            <a:r>
              <a:rPr lang="zh-CN" altLang="en-US" sz="1050" dirty="0"/>
              <a:t>TOWARDS LOW-RESOURCE STARGAN VOICE CONVERSION USING WEIGHT ADAPTIVE INSTANCE NORMALIZATION</a:t>
            </a:r>
            <a:r>
              <a:rPr lang="en-US" altLang="zh-CN" sz="1050" dirty="0"/>
              <a:t>》</a:t>
            </a:r>
            <a:endParaRPr lang="zh-CN" altLang="en-US" sz="105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20FA6FB7-6881-5D7C-F568-4025A87C53E0}"/>
              </a:ext>
            </a:extLst>
          </p:cNvPr>
          <p:cNvSpPr/>
          <p:nvPr/>
        </p:nvSpPr>
        <p:spPr>
          <a:xfrm>
            <a:off x="607554" y="2865938"/>
            <a:ext cx="5073679" cy="49095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3DB570A7-397D-6653-D5BF-E39F405C9AF9}"/>
              </a:ext>
            </a:extLst>
          </p:cNvPr>
          <p:cNvCxnSpPr>
            <a:cxnSpLocks/>
          </p:cNvCxnSpPr>
          <p:nvPr/>
        </p:nvCxnSpPr>
        <p:spPr>
          <a:xfrm flipV="1">
            <a:off x="4503998" y="2551007"/>
            <a:ext cx="1939760" cy="658463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>
            <a:extLst>
              <a:ext uri="{FF2B5EF4-FFF2-40B4-BE49-F238E27FC236}">
                <a16:creationId xmlns:a16="http://schemas.microsoft.com/office/drawing/2014/main" id="{FC9DE894-7658-7598-8F48-192EA790EC42}"/>
              </a:ext>
            </a:extLst>
          </p:cNvPr>
          <p:cNvSpPr/>
          <p:nvPr/>
        </p:nvSpPr>
        <p:spPr>
          <a:xfrm>
            <a:off x="607553" y="3462888"/>
            <a:ext cx="5073679" cy="111691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7D7308B3-CE46-BDD9-E678-E9BBD228354A}"/>
              </a:ext>
            </a:extLst>
          </p:cNvPr>
          <p:cNvCxnSpPr>
            <a:cxnSpLocks/>
          </p:cNvCxnSpPr>
          <p:nvPr/>
        </p:nvCxnSpPr>
        <p:spPr>
          <a:xfrm flipV="1">
            <a:off x="5271359" y="3299522"/>
            <a:ext cx="1239410" cy="473495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>
            <a:extLst>
              <a:ext uri="{FF2B5EF4-FFF2-40B4-BE49-F238E27FC236}">
                <a16:creationId xmlns:a16="http://schemas.microsoft.com/office/drawing/2014/main" id="{A40271FA-39F4-BA47-F075-7D3B3468AA82}"/>
              </a:ext>
            </a:extLst>
          </p:cNvPr>
          <p:cNvSpPr/>
          <p:nvPr/>
        </p:nvSpPr>
        <p:spPr>
          <a:xfrm>
            <a:off x="607552" y="4696144"/>
            <a:ext cx="5073679" cy="154877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FA06FAFB-E525-55A6-6328-F9EF9CE22237}"/>
              </a:ext>
            </a:extLst>
          </p:cNvPr>
          <p:cNvCxnSpPr>
            <a:cxnSpLocks/>
          </p:cNvCxnSpPr>
          <p:nvPr/>
        </p:nvCxnSpPr>
        <p:spPr>
          <a:xfrm flipV="1">
            <a:off x="5417465" y="4791178"/>
            <a:ext cx="1239410" cy="473495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>
            <a:extLst>
              <a:ext uri="{FF2B5EF4-FFF2-40B4-BE49-F238E27FC236}">
                <a16:creationId xmlns:a16="http://schemas.microsoft.com/office/drawing/2014/main" id="{376D3F03-93C8-C9A8-58DB-8B822318DAC2}"/>
              </a:ext>
            </a:extLst>
          </p:cNvPr>
          <p:cNvSpPr txBox="1"/>
          <p:nvPr/>
        </p:nvSpPr>
        <p:spPr>
          <a:xfrm>
            <a:off x="6589510" y="4658593"/>
            <a:ext cx="359776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</a:rPr>
              <a:t>（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</a:rPr>
              <a:t>4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</a:rPr>
              <a:t>）卷积核对数据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</a:rPr>
              <a:t>X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</a:rPr>
              <a:t>进行卷积</a:t>
            </a:r>
            <a:endParaRPr lang="en-US" altLang="zh-CN" dirty="0">
              <a:latin typeface="Times New Roman" panose="02020603050405020304" pitchFamily="18" charset="0"/>
              <a:ea typeface="微软雅黑" panose="020B0503020204020204" pitchFamily="34" charset="-122"/>
            </a:endParaRPr>
          </a:p>
          <a:p>
            <a:pPr algn="l"/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</a:rPr>
              <a:t>图像数据就是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</a:rPr>
              <a:t>2D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</a:rPr>
              <a:t>conv</a:t>
            </a:r>
          </a:p>
          <a:p>
            <a:pPr algn="l"/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</a:rPr>
              <a:t>语音文本数据就是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</a:rPr>
              <a:t>1D conv</a:t>
            </a:r>
          </a:p>
        </p:txBody>
      </p:sp>
    </p:spTree>
    <p:extLst>
      <p:ext uri="{BB962C8B-B14F-4D97-AF65-F5344CB8AC3E}">
        <p14:creationId xmlns:p14="http://schemas.microsoft.com/office/powerpoint/2010/main" val="32864211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3D21A8-A554-A147-E14F-FFDAC8C477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326" y="77657"/>
            <a:ext cx="8736648" cy="502005"/>
          </a:xfrm>
        </p:spPr>
        <p:txBody>
          <a:bodyPr>
            <a:normAutofit/>
          </a:bodyPr>
          <a:lstStyle/>
          <a:p>
            <a:r>
              <a:rPr lang="zh-CN" altLang="en-US" sz="2400" dirty="0">
                <a:solidFill>
                  <a:srgbClr val="FFFF66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四、</a:t>
            </a:r>
            <a:r>
              <a:rPr lang="en-US" altLang="zh-CN" sz="2400" dirty="0" err="1">
                <a:solidFill>
                  <a:srgbClr val="FFFF66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Styleformer</a:t>
            </a:r>
            <a:endParaRPr lang="zh-CN" altLang="en-US" sz="2400" dirty="0">
              <a:solidFill>
                <a:srgbClr val="FFFF66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F4713F9-D47C-78FB-C037-BDDF7514C7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2735" y="1076472"/>
            <a:ext cx="4564839" cy="546799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A5932679-CF83-BA74-3810-7E9D33FA0287}"/>
              </a:ext>
            </a:extLst>
          </p:cNvPr>
          <p:cNvSpPr txBox="1"/>
          <p:nvPr/>
        </p:nvSpPr>
        <p:spPr>
          <a:xfrm>
            <a:off x="349021" y="736430"/>
            <a:ext cx="121641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800" b="1" i="0" dirty="0" err="1">
                <a:solidFill>
                  <a:srgbClr val="000000"/>
                </a:solidFill>
                <a:effectLst/>
                <a:latin typeface="NimbusRomNo9L-Medi"/>
              </a:rPr>
              <a:t>Styleformer</a:t>
            </a:r>
            <a:r>
              <a:rPr lang="en-US" altLang="zh-CN" sz="1800" b="1" i="0" dirty="0">
                <a:solidFill>
                  <a:srgbClr val="000000"/>
                </a:solidFill>
                <a:effectLst/>
                <a:latin typeface="NimbusRomNo9L-Medi"/>
              </a:rPr>
              <a:t>: Transformer based Generative Adversarial Networks with Style Vector</a:t>
            </a:r>
            <a:r>
              <a:rPr lang="en-US" altLang="zh-CN" dirty="0"/>
              <a:t> </a:t>
            </a:r>
            <a:br>
              <a:rPr lang="en-US" altLang="zh-CN" dirty="0"/>
            </a:br>
            <a:endParaRPr lang="zh-CN" altLang="en-US" dirty="0"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367ED99-205A-62EC-A398-B7FF15876662}"/>
              </a:ext>
            </a:extLst>
          </p:cNvPr>
          <p:cNvSpPr txBox="1"/>
          <p:nvPr/>
        </p:nvSpPr>
        <p:spPr>
          <a:xfrm>
            <a:off x="349021" y="1155585"/>
            <a:ext cx="38478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</a:rPr>
              <a:t>Mod 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</a:rPr>
              <a:t>：将权重与风格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</a:rPr>
              <a:t>s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</a:rPr>
              <a:t>仿射计算</a:t>
            </a:r>
            <a:endParaRPr lang="en-US" altLang="zh-CN" dirty="0">
              <a:latin typeface="Times New Roman" panose="02020603050405020304" pitchFamily="18" charset="0"/>
              <a:ea typeface="微软雅黑" panose="020B0503020204020204" pitchFamily="34" charset="-122"/>
            </a:endParaRPr>
          </a:p>
          <a:p>
            <a:pPr algn="l"/>
            <a:r>
              <a:rPr lang="en-US" altLang="zh-CN" dirty="0" err="1">
                <a:latin typeface="Times New Roman" panose="02020603050405020304" pitchFamily="18" charset="0"/>
                <a:ea typeface="微软雅黑" panose="020B0503020204020204" pitchFamily="34" charset="-122"/>
              </a:rPr>
              <a:t>Demod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</a:rPr>
              <a:t>：维护权重更新的稳定性</a:t>
            </a:r>
            <a:endParaRPr lang="en-US" altLang="zh-CN" dirty="0">
              <a:latin typeface="Times New Roman" panose="02020603050405020304" pitchFamily="18" charset="0"/>
              <a:ea typeface="微软雅黑" panose="020B0503020204020204" pitchFamily="34" charset="-122"/>
            </a:endParaRPr>
          </a:p>
          <a:p>
            <a:pPr algn="l"/>
            <a:endParaRPr lang="zh-CN" altLang="en-US" dirty="0"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437C7B2-F483-3B70-A2F4-E56220509A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732" y="2635804"/>
            <a:ext cx="4909530" cy="3375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3061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>
            <a:extLst>
              <a:ext uri="{FF2B5EF4-FFF2-40B4-BE49-F238E27FC236}">
                <a16:creationId xmlns:a16="http://schemas.microsoft.com/office/drawing/2014/main" id="{B423EA08-F1A2-CF45-3306-1082F91F2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326" y="77657"/>
            <a:ext cx="8736648" cy="502005"/>
          </a:xfrm>
        </p:spPr>
        <p:txBody>
          <a:bodyPr>
            <a:normAutofit/>
          </a:bodyPr>
          <a:lstStyle/>
          <a:p>
            <a:r>
              <a:rPr lang="zh-CN" altLang="en-US" sz="2400" dirty="0">
                <a:solidFill>
                  <a:srgbClr val="FFFF66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四、</a:t>
            </a:r>
            <a:r>
              <a:rPr lang="en-US" altLang="zh-CN" sz="2400" dirty="0" err="1">
                <a:solidFill>
                  <a:srgbClr val="FFFF66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Styleformer</a:t>
            </a:r>
            <a:endParaRPr lang="zh-CN" altLang="en-US" sz="2400" dirty="0">
              <a:solidFill>
                <a:srgbClr val="FFFF66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1A0BA9F-9D26-AD14-08A3-824C2FC850BE}"/>
              </a:ext>
            </a:extLst>
          </p:cNvPr>
          <p:cNvSpPr txBox="1"/>
          <p:nvPr/>
        </p:nvSpPr>
        <p:spPr>
          <a:xfrm>
            <a:off x="116602" y="6134012"/>
            <a:ext cx="78429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</a:rPr>
              <a:t>https://github.com/Jeeseung-Park/Styleformer/blob/main/training/networks_Generator.py</a:t>
            </a:r>
            <a:endParaRPr lang="zh-CN" altLang="en-US" dirty="0"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B31171EB-277C-6E80-CC19-804FD8015C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12" y="703955"/>
            <a:ext cx="5313160" cy="1596701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468E65E9-0AA9-C7D3-BCE4-3C35EC71FC23}"/>
              </a:ext>
            </a:extLst>
          </p:cNvPr>
          <p:cNvSpPr txBox="1"/>
          <p:nvPr/>
        </p:nvSpPr>
        <p:spPr>
          <a:xfrm>
            <a:off x="5461853" y="1179139"/>
            <a:ext cx="36637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</a:rPr>
              <a:t>风格向量的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</a:rPr>
              <a:t>cut</a:t>
            </a:r>
          </a:p>
          <a:p>
            <a:pPr algn="l"/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</a:rPr>
              <a:t>内容变量的归一化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B82C174-FB55-C1A7-BF9C-3F136F3238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602" y="2536271"/>
            <a:ext cx="5743575" cy="1085850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F9D727DA-7593-5C90-3CA4-DACBCCEB0F6A}"/>
              </a:ext>
            </a:extLst>
          </p:cNvPr>
          <p:cNvSpPr txBox="1"/>
          <p:nvPr/>
        </p:nvSpPr>
        <p:spPr>
          <a:xfrm>
            <a:off x="5681759" y="2735414"/>
            <a:ext cx="36637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dirty="0" err="1">
                <a:latin typeface="Times New Roman" panose="02020603050405020304" pitchFamily="18" charset="0"/>
                <a:ea typeface="微软雅黑" panose="020B0503020204020204" pitchFamily="34" charset="-122"/>
              </a:rPr>
              <a:t>Wq,Wk,Wv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</a:rPr>
              <a:t> 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</a:rPr>
              <a:t>三个权重矩阵的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</a:rPr>
              <a:t>module , </a:t>
            </a:r>
            <a:r>
              <a:rPr lang="en-US" altLang="zh-CN" dirty="0" err="1">
                <a:latin typeface="Times New Roman" panose="02020603050405020304" pitchFamily="18" charset="0"/>
                <a:ea typeface="微软雅黑" panose="020B0503020204020204" pitchFamily="34" charset="-122"/>
              </a:rPr>
              <a:t>demod</a:t>
            </a:r>
            <a:endParaRPr lang="zh-CN" altLang="en-US" dirty="0"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5C833156-8825-1FE6-96F6-0BD4C232AF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546" y="3749104"/>
            <a:ext cx="7115175" cy="781050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E286D897-2C76-F347-18A0-2AA91B444871}"/>
              </a:ext>
            </a:extLst>
          </p:cNvPr>
          <p:cNvSpPr txBox="1"/>
          <p:nvPr/>
        </p:nvSpPr>
        <p:spPr>
          <a:xfrm>
            <a:off x="7343106" y="3999008"/>
            <a:ext cx="3663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</a:rPr>
              <a:t>计算得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</a:rPr>
              <a:t>Q K V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</a:rPr>
              <a:t>，自注意力计算。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</a:rPr>
              <a:t> </a:t>
            </a:r>
            <a:endParaRPr lang="zh-CN" altLang="en-US" dirty="0"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F5F978F2-10AA-76A5-72BD-F544A62BF5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0188" y="4910966"/>
            <a:ext cx="3950607" cy="1087373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491248C2-E7EF-EBFB-1E42-E61AEC351069}"/>
              </a:ext>
            </a:extLst>
          </p:cNvPr>
          <p:cNvSpPr txBox="1"/>
          <p:nvPr/>
        </p:nvSpPr>
        <p:spPr>
          <a:xfrm>
            <a:off x="4868907" y="5147417"/>
            <a:ext cx="3663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</a:rPr>
              <a:t>残差连接计算</a:t>
            </a:r>
          </a:p>
        </p:txBody>
      </p:sp>
    </p:spTree>
    <p:extLst>
      <p:ext uri="{BB962C8B-B14F-4D97-AF65-F5344CB8AC3E}">
        <p14:creationId xmlns:p14="http://schemas.microsoft.com/office/powerpoint/2010/main" val="41639106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5858233-DC28-24B5-9C1E-37CD259297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326" y="77657"/>
            <a:ext cx="8736648" cy="502005"/>
          </a:xfrm>
        </p:spPr>
        <p:txBody>
          <a:bodyPr>
            <a:normAutofit/>
          </a:bodyPr>
          <a:lstStyle/>
          <a:p>
            <a:r>
              <a:rPr lang="zh-CN" altLang="en-US" sz="2400" dirty="0">
                <a:solidFill>
                  <a:srgbClr val="FFFF66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四、</a:t>
            </a:r>
            <a:r>
              <a:rPr lang="en-US" altLang="zh-CN" sz="2400" dirty="0" err="1">
                <a:solidFill>
                  <a:srgbClr val="FFFF66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Styleformer</a:t>
            </a:r>
            <a:endParaRPr lang="zh-CN" altLang="en-US" sz="2400" dirty="0">
              <a:solidFill>
                <a:srgbClr val="FFFF66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F1FF29F-002D-054A-185E-EE7802AD1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326" y="780843"/>
            <a:ext cx="8439150" cy="189547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1C36B27F-3679-986A-13C7-99EA67514B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326" y="2684902"/>
            <a:ext cx="4334548" cy="1992896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04BA8D8E-71FA-31FC-9806-8A596C828BF2}"/>
              </a:ext>
            </a:extLst>
          </p:cNvPr>
          <p:cNvSpPr txBox="1"/>
          <p:nvPr/>
        </p:nvSpPr>
        <p:spPr>
          <a:xfrm>
            <a:off x="675060" y="4686382"/>
            <a:ext cx="61430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</a:rPr>
              <a:t>探讨在仿射计算中 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</a:rPr>
              <a:t>, Y = AZ + b 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</a:rPr>
              <a:t>中 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</a:rPr>
              <a:t>A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</a:rPr>
              <a:t>，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</a:rPr>
              <a:t>b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</a:rPr>
              <a:t>的作用</a:t>
            </a:r>
            <a:endParaRPr lang="en-US" altLang="zh-CN" dirty="0">
              <a:latin typeface="Times New Roman" panose="02020603050405020304" pitchFamily="18" charset="0"/>
              <a:ea typeface="微软雅黑" panose="020B0503020204020204" pitchFamily="34" charset="-122"/>
            </a:endParaRPr>
          </a:p>
          <a:p>
            <a:pPr algn="l"/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</a:rPr>
              <a:t>结论：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221D8CE-F4B5-2B33-D053-1B0F58BE4B5F}"/>
              </a:ext>
            </a:extLst>
          </p:cNvPr>
          <p:cNvSpPr txBox="1"/>
          <p:nvPr/>
        </p:nvSpPr>
        <p:spPr>
          <a:xfrm>
            <a:off x="675060" y="5302867"/>
            <a:ext cx="60019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2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1</a:t>
            </a:r>
            <a:r>
              <a:rPr lang="zh-CN" altLang="en-US" sz="12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、参数</a:t>
            </a:r>
            <a:r>
              <a:rPr lang="en-US" altLang="zh-CN" sz="12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A</a:t>
            </a:r>
            <a:r>
              <a:rPr lang="zh-CN" altLang="en-US" sz="12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和</a:t>
            </a:r>
            <a:r>
              <a:rPr lang="en-US" altLang="zh-CN" sz="12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b</a:t>
            </a:r>
            <a:r>
              <a:rPr lang="zh-CN" altLang="en-US" sz="12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分别负责不同的风格信息：</a:t>
            </a:r>
            <a:r>
              <a:rPr lang="en-US" altLang="zh-CN" sz="12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A</a:t>
            </a:r>
            <a:r>
              <a:rPr lang="zh-CN" altLang="en-US" sz="12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主要包含细节风格（如笔触），而</a:t>
            </a:r>
            <a:r>
              <a:rPr lang="en-US" altLang="zh-CN" sz="12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b</a:t>
            </a:r>
            <a:r>
              <a:rPr lang="zh-CN" altLang="en-US" sz="12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主要控制整体风格（如背景）</a:t>
            </a:r>
            <a:r>
              <a:rPr lang="zh-CN" altLang="en-US" sz="12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。</a:t>
            </a:r>
          </a:p>
          <a:p>
            <a:pPr algn="l"/>
            <a:r>
              <a:rPr lang="en-US" altLang="zh-CN" sz="12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2</a:t>
            </a:r>
            <a:r>
              <a:rPr lang="zh-CN" altLang="en-US" sz="12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、当移除</a:t>
            </a:r>
            <a:r>
              <a:rPr lang="en-US" altLang="zh-CN" sz="12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b</a:t>
            </a:r>
            <a:r>
              <a:rPr lang="zh-CN" altLang="en-US" sz="12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时，整体风格（例如背景颜色）会消失；当</a:t>
            </a:r>
            <a:r>
              <a:rPr lang="en-US" altLang="zh-CN" sz="12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A</a:t>
            </a:r>
            <a:r>
              <a:rPr lang="zh-CN" altLang="en-US" sz="12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被替换为单位矩阵时，输出图像中的细节笔触也会消失。</a:t>
            </a:r>
          </a:p>
          <a:p>
            <a:pPr algn="l"/>
            <a:r>
              <a:rPr lang="en-US" altLang="zh-CN" sz="12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3</a:t>
            </a:r>
            <a:r>
              <a:rPr lang="zh-CN" altLang="en-US" sz="12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、控制</a:t>
            </a:r>
            <a:r>
              <a:rPr lang="en-US" altLang="zh-CN" sz="12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A</a:t>
            </a:r>
            <a:r>
              <a:rPr lang="zh-CN" altLang="en-US" sz="12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的权重</a:t>
            </a:r>
            <a:r>
              <a:rPr lang="en-US" altLang="zh-CN" sz="12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α</a:t>
            </a:r>
            <a:r>
              <a:rPr lang="zh-CN" altLang="en-US" sz="12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时，随着</a:t>
            </a:r>
            <a:r>
              <a:rPr lang="en-US" altLang="zh-CN" sz="12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α</a:t>
            </a:r>
            <a:r>
              <a:rPr lang="zh-CN" altLang="en-US" sz="12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增大，图像边缘的笔触变得更强，且出现更多弯曲线条。</a:t>
            </a:r>
          </a:p>
          <a:p>
            <a:pPr algn="l"/>
            <a:r>
              <a:rPr lang="en-US" altLang="zh-CN" sz="12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4</a:t>
            </a:r>
            <a:r>
              <a:rPr lang="zh-CN" altLang="en-US" sz="12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、这种参数功能的解耦为多风格应用提供了更大的灵活性，允许交换不同风格图像的笔触和背景，实现更灵活的风格化效果。</a:t>
            </a:r>
          </a:p>
        </p:txBody>
      </p:sp>
    </p:spTree>
    <p:extLst>
      <p:ext uri="{BB962C8B-B14F-4D97-AF65-F5344CB8AC3E}">
        <p14:creationId xmlns:p14="http://schemas.microsoft.com/office/powerpoint/2010/main" val="8818463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0429950-0173-91D4-D20A-56135426C2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326" y="77657"/>
            <a:ext cx="8736648" cy="502005"/>
          </a:xfrm>
        </p:spPr>
        <p:txBody>
          <a:bodyPr>
            <a:normAutofit/>
          </a:bodyPr>
          <a:lstStyle/>
          <a:p>
            <a:r>
              <a:rPr lang="zh-CN" altLang="en-US" sz="2400" dirty="0">
                <a:solidFill>
                  <a:srgbClr val="FFFF66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四、</a:t>
            </a:r>
            <a:r>
              <a:rPr lang="en-US" altLang="zh-CN" sz="2400" dirty="0" err="1">
                <a:solidFill>
                  <a:srgbClr val="FFFF66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Styleformer</a:t>
            </a:r>
            <a:endParaRPr lang="zh-CN" altLang="en-US" sz="2400" dirty="0">
              <a:solidFill>
                <a:srgbClr val="FFFF66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5F09617-76C3-907F-10F2-93E3CA04B4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432" y="776467"/>
            <a:ext cx="5328694" cy="2375971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828EF4FD-7A23-3A1F-C94E-AB55039C2D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1024" y="776467"/>
            <a:ext cx="4438650" cy="306705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4D03EFE4-6DF6-3C6B-3D04-7A0165507651}"/>
              </a:ext>
            </a:extLst>
          </p:cNvPr>
          <p:cNvSpPr txBox="1"/>
          <p:nvPr/>
        </p:nvSpPr>
        <p:spPr>
          <a:xfrm>
            <a:off x="822346" y="3254664"/>
            <a:ext cx="3768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</a:rPr>
              <a:t>文本的说话风格迁移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A1F9DAE-DE6F-AEEC-1DB5-7398E26F8E08}"/>
              </a:ext>
            </a:extLst>
          </p:cNvPr>
          <p:cNvSpPr txBox="1"/>
          <p:nvPr/>
        </p:nvSpPr>
        <p:spPr>
          <a:xfrm>
            <a:off x="7917641" y="3784870"/>
            <a:ext cx="1859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</a:rPr>
              <a:t>图像的风格迁移</a:t>
            </a:r>
          </a:p>
        </p:txBody>
      </p:sp>
    </p:spTree>
    <p:extLst>
      <p:ext uri="{BB962C8B-B14F-4D97-AF65-F5344CB8AC3E}">
        <p14:creationId xmlns:p14="http://schemas.microsoft.com/office/powerpoint/2010/main" val="12505292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E22BDA-CAA5-A8B0-B410-FC022AC42E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>
                <a:solidFill>
                  <a:srgbClr val="FFFF66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一 、</a:t>
            </a:r>
            <a:r>
              <a:rPr lang="en-US" altLang="zh-CN" sz="2400" dirty="0" err="1">
                <a:solidFill>
                  <a:srgbClr val="FFFF66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CycleGAN</a:t>
            </a:r>
            <a:r>
              <a:rPr lang="zh-CN" altLang="en-US" sz="2400" dirty="0">
                <a:solidFill>
                  <a:srgbClr val="FFFF66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系列</a:t>
            </a:r>
            <a:r>
              <a:rPr lang="en-US" altLang="zh-CN" sz="2400" dirty="0">
                <a:solidFill>
                  <a:srgbClr val="FFFF66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:</a:t>
            </a:r>
            <a:r>
              <a:rPr lang="en-US" altLang="zh-CN" sz="2400" dirty="0" err="1">
                <a:solidFill>
                  <a:srgbClr val="FFFF66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CycleGAN</a:t>
            </a:r>
            <a:endParaRPr lang="zh-CN" altLang="en-US" sz="2400" dirty="0">
              <a:solidFill>
                <a:srgbClr val="FFFF66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6536B011-4C7E-4AA4-38F2-9605C2BFAC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1413" y="1108504"/>
            <a:ext cx="7620582" cy="4888102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E562ECCF-89DE-10C4-0CC8-D5D8DD802591}"/>
              </a:ext>
            </a:extLst>
          </p:cNvPr>
          <p:cNvSpPr txBox="1"/>
          <p:nvPr/>
        </p:nvSpPr>
        <p:spPr>
          <a:xfrm>
            <a:off x="1876728" y="739172"/>
            <a:ext cx="8438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</a:rPr>
              <a:t>Unpaired Image-to-Image Translation using Cycle-Consistent Adversarial Networks</a:t>
            </a:r>
            <a:endParaRPr lang="zh-CN" altLang="en-US" dirty="0"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33ABE023-ED5F-9E56-BBA7-F2D335A1F5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6728" y="6142213"/>
            <a:ext cx="2158466" cy="255302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0E2553D7-9EED-D7D7-D4AC-CD04D239D4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8415" y="6118828"/>
            <a:ext cx="5070474" cy="308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5219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A0C41B-ADD1-A98C-2A4F-6BCD46909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326" y="77657"/>
            <a:ext cx="8736648" cy="502005"/>
          </a:xfrm>
        </p:spPr>
        <p:txBody>
          <a:bodyPr>
            <a:normAutofit/>
          </a:bodyPr>
          <a:lstStyle/>
          <a:p>
            <a:r>
              <a:rPr lang="zh-CN" altLang="en-US" sz="2400" dirty="0">
                <a:solidFill>
                  <a:srgbClr val="FFFF66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五、</a:t>
            </a:r>
            <a:r>
              <a:rPr lang="en-US" altLang="zh-CN" sz="2400" dirty="0" err="1">
                <a:solidFill>
                  <a:srgbClr val="FFFF66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ControlNeXt</a:t>
            </a:r>
            <a:endParaRPr lang="zh-CN" altLang="en-US" sz="2400" dirty="0">
              <a:solidFill>
                <a:srgbClr val="FFFF66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F0BAC73-585D-91A3-2568-9428A42EAC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8902" y="834619"/>
            <a:ext cx="4912144" cy="554746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2C537899-EE51-0017-B17F-8A545E323926}"/>
              </a:ext>
            </a:extLst>
          </p:cNvPr>
          <p:cNvSpPr txBox="1"/>
          <p:nvPr/>
        </p:nvSpPr>
        <p:spPr>
          <a:xfrm>
            <a:off x="300709" y="834619"/>
            <a:ext cx="28598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dirty="0" err="1">
                <a:latin typeface="Times New Roman" panose="02020603050405020304" pitchFamily="18" charset="0"/>
                <a:ea typeface="微软雅黑" panose="020B0503020204020204" pitchFamily="34" charset="-122"/>
              </a:rPr>
              <a:t>Controlnet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</a:rPr>
              <a:t>的风格迁移思想一如既往。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66D7E8A-EBAA-AC0C-349A-917D07B58C42}"/>
              </a:ext>
            </a:extLst>
          </p:cNvPr>
          <p:cNvSpPr txBox="1"/>
          <p:nvPr/>
        </p:nvSpPr>
        <p:spPr>
          <a:xfrm>
            <a:off x="7714100" y="5595887"/>
            <a:ext cx="16078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</a:rPr>
              <a:t>论文公式似乎与代码不符。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019CB54-D426-2FA9-AC30-46102266BB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709" y="1669019"/>
            <a:ext cx="8297106" cy="653036"/>
          </a:xfrm>
          <a:prstGeom prst="rect">
            <a:avLst/>
          </a:prstGeom>
        </p:spPr>
      </p:pic>
      <p:sp>
        <p:nvSpPr>
          <p:cNvPr id="9" name="箭头: 右弧形 8">
            <a:extLst>
              <a:ext uri="{FF2B5EF4-FFF2-40B4-BE49-F238E27FC236}">
                <a16:creationId xmlns:a16="http://schemas.microsoft.com/office/drawing/2014/main" id="{1436692A-D28E-90AE-F96D-9DDF2A6A456B}"/>
              </a:ext>
            </a:extLst>
          </p:cNvPr>
          <p:cNvSpPr/>
          <p:nvPr/>
        </p:nvSpPr>
        <p:spPr>
          <a:xfrm rot="5400000">
            <a:off x="1575858" y="1312712"/>
            <a:ext cx="880231" cy="2394824"/>
          </a:xfrm>
          <a:prstGeom prst="curved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C8D1E9D-A7BD-94D4-32A7-A58BC9116172}"/>
              </a:ext>
            </a:extLst>
          </p:cNvPr>
          <p:cNvSpPr txBox="1"/>
          <p:nvPr/>
        </p:nvSpPr>
        <p:spPr>
          <a:xfrm>
            <a:off x="1080097" y="3307796"/>
            <a:ext cx="38355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</a:rPr>
              <a:t>Control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</a:rPr>
              <a:t>变量来自于 </a:t>
            </a:r>
            <a:r>
              <a:rPr lang="en-US" altLang="zh-CN" dirty="0" err="1">
                <a:latin typeface="Times New Roman" panose="02020603050405020304" pitchFamily="18" charset="0"/>
                <a:ea typeface="微软雅黑" panose="020B0503020204020204" pitchFamily="34" charset="-122"/>
              </a:rPr>
              <a:t>Xc</a:t>
            </a:r>
            <a:endParaRPr lang="en-US" altLang="zh-CN" dirty="0">
              <a:latin typeface="Times New Roman" panose="02020603050405020304" pitchFamily="18" charset="0"/>
              <a:ea typeface="微软雅黑" panose="020B0503020204020204" pitchFamily="34" charset="-122"/>
            </a:endParaRPr>
          </a:p>
          <a:p>
            <a:pPr algn="l"/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</a:rPr>
              <a:t>Sample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</a:rPr>
              <a:t>来自于 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</a:rPr>
              <a:t>SD 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</a:rPr>
              <a:t>模块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</a:rPr>
              <a:t>,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</a:rPr>
              <a:t>为</a:t>
            </a:r>
            <a:r>
              <a:rPr lang="en-US" altLang="zh-CN" dirty="0" err="1">
                <a:latin typeface="Times New Roman" panose="02020603050405020304" pitchFamily="18" charset="0"/>
                <a:ea typeface="微软雅黑" panose="020B0503020204020204" pitchFamily="34" charset="-122"/>
              </a:rPr>
              <a:t>Xm</a:t>
            </a:r>
            <a:endParaRPr lang="zh-CN" altLang="en-US" dirty="0"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668067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9D0954D5-320E-09F7-AF26-B8E8DA4193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601" y="1119700"/>
            <a:ext cx="5871399" cy="2814889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5483129D-00D8-F15D-1977-746BB36777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326" y="77657"/>
            <a:ext cx="8736648" cy="502005"/>
          </a:xfrm>
        </p:spPr>
        <p:txBody>
          <a:bodyPr>
            <a:normAutofit/>
          </a:bodyPr>
          <a:lstStyle/>
          <a:p>
            <a:r>
              <a:rPr lang="zh-CN" altLang="en-US" sz="2400" dirty="0">
                <a:solidFill>
                  <a:srgbClr val="FFFF66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五、</a:t>
            </a:r>
            <a:r>
              <a:rPr lang="en-US" altLang="zh-CN" sz="2400" dirty="0" err="1">
                <a:solidFill>
                  <a:srgbClr val="FFFF66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ControlNeXt</a:t>
            </a:r>
            <a:endParaRPr lang="zh-CN" altLang="en-US" sz="2400" dirty="0">
              <a:solidFill>
                <a:srgbClr val="FFFF66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A99A277-3753-7068-364E-DFBDFB1DEA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0913" y="3966363"/>
            <a:ext cx="10953750" cy="1257300"/>
          </a:xfrm>
          <a:prstGeom prst="rect">
            <a:avLst/>
          </a:prstGeom>
        </p:spPr>
      </p:pic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F4B172C2-0F4A-D87C-F065-4666154BBCA4}"/>
              </a:ext>
            </a:extLst>
          </p:cNvPr>
          <p:cNvCxnSpPr/>
          <p:nvPr/>
        </p:nvCxnSpPr>
        <p:spPr>
          <a:xfrm>
            <a:off x="5688918" y="5007721"/>
            <a:ext cx="0" cy="386625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4CE5FDF2-9FEC-59A3-277F-A7BFFD61A8B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4400457"/>
              </p:ext>
            </p:extLst>
          </p:nvPr>
        </p:nvGraphicFramePr>
        <p:xfrm>
          <a:off x="3470275" y="5516563"/>
          <a:ext cx="4579938" cy="795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489040" imgH="431640" progId="Equation.DSMT4">
                  <p:embed/>
                </p:oleObj>
              </mc:Choice>
              <mc:Fallback>
                <p:oleObj name="Equation" r:id="rId4" imgW="2489040" imgH="431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470275" y="5516563"/>
                        <a:ext cx="4579938" cy="7953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文本框 7">
            <a:extLst>
              <a:ext uri="{FF2B5EF4-FFF2-40B4-BE49-F238E27FC236}">
                <a16:creationId xmlns:a16="http://schemas.microsoft.com/office/drawing/2014/main" id="{818F5D03-0287-F341-292A-E85C81F603AF}"/>
              </a:ext>
            </a:extLst>
          </p:cNvPr>
          <p:cNvSpPr txBox="1"/>
          <p:nvPr/>
        </p:nvSpPr>
        <p:spPr>
          <a:xfrm>
            <a:off x="67507" y="718594"/>
            <a:ext cx="2663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</a:rPr>
              <a:t>将代码化为公式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BB5BA7C8-C87B-632B-730A-AEAB145DF2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38667" y="1887342"/>
            <a:ext cx="4872613" cy="771340"/>
          </a:xfrm>
          <a:prstGeom prst="rect">
            <a:avLst/>
          </a:prstGeom>
        </p:spPr>
      </p:pic>
      <p:cxnSp>
        <p:nvCxnSpPr>
          <p:cNvPr id="11" name="连接符: 曲线 10">
            <a:extLst>
              <a:ext uri="{FF2B5EF4-FFF2-40B4-BE49-F238E27FC236}">
                <a16:creationId xmlns:a16="http://schemas.microsoft.com/office/drawing/2014/main" id="{0744B216-CA73-BFE3-D2FC-FCCBFD870B16}"/>
              </a:ext>
            </a:extLst>
          </p:cNvPr>
          <p:cNvCxnSpPr/>
          <p:nvPr/>
        </p:nvCxnSpPr>
        <p:spPr>
          <a:xfrm rot="5400000" flipH="1" flipV="1">
            <a:off x="7229284" y="3700559"/>
            <a:ext cx="3246427" cy="1319436"/>
          </a:xfrm>
          <a:prstGeom prst="curvedConnector3">
            <a:avLst>
              <a:gd name="adj1" fmla="val 60964"/>
            </a:avLst>
          </a:prstGeom>
          <a:ln w="3810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0FCF0E8F-BA54-907F-D48A-95C0D8F89224}"/>
              </a:ext>
            </a:extLst>
          </p:cNvPr>
          <p:cNvSpPr txBox="1"/>
          <p:nvPr/>
        </p:nvSpPr>
        <p:spPr>
          <a:xfrm>
            <a:off x="6836689" y="2850857"/>
            <a:ext cx="46765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</a:rPr>
              <a:t>为了让额外添加的那组参数</a:t>
            </a:r>
            <a:r>
              <a:rPr lang="en-US" altLang="zh-CN" dirty="0" err="1">
                <a:latin typeface="Times New Roman" panose="02020603050405020304" pitchFamily="18" charset="0"/>
                <a:ea typeface="微软雅黑" panose="020B0503020204020204" pitchFamily="34" charset="-122"/>
              </a:rPr>
              <a:t>W_light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</a:rPr>
              <a:t>能够获得强如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</a:rPr>
              <a:t>SD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</a:rPr>
              <a:t>模型本身的能力，就需要让输入给</a:t>
            </a:r>
            <a:r>
              <a:rPr lang="en-US" altLang="zh-CN" dirty="0" err="1">
                <a:latin typeface="Times New Roman" panose="02020603050405020304" pitchFamily="18" charset="0"/>
                <a:ea typeface="微软雅黑" panose="020B0503020204020204" pitchFamily="34" charset="-122"/>
              </a:rPr>
              <a:t>W_light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</a:rPr>
              <a:t>的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</a:rPr>
              <a:t>control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</a:rPr>
              <a:t>的变量向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</a:rPr>
              <a:t>SD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</a:rPr>
              <a:t>的</a:t>
            </a:r>
            <a:r>
              <a:rPr lang="en-US" altLang="zh-CN" dirty="0" err="1">
                <a:latin typeface="Times New Roman" panose="02020603050405020304" pitchFamily="18" charset="0"/>
                <a:ea typeface="微软雅黑" panose="020B0503020204020204" pitchFamily="34" charset="-122"/>
              </a:rPr>
              <a:t>latents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</a:rPr>
              <a:t>去靠近。</a:t>
            </a:r>
          </a:p>
        </p:txBody>
      </p:sp>
    </p:spTree>
    <p:extLst>
      <p:ext uri="{BB962C8B-B14F-4D97-AF65-F5344CB8AC3E}">
        <p14:creationId xmlns:p14="http://schemas.microsoft.com/office/powerpoint/2010/main" val="30449198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D66D4E-D330-3D99-4A3A-E5B936D76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326" y="77657"/>
            <a:ext cx="8736648" cy="502005"/>
          </a:xfrm>
        </p:spPr>
        <p:txBody>
          <a:bodyPr>
            <a:normAutofit/>
          </a:bodyPr>
          <a:lstStyle/>
          <a:p>
            <a:r>
              <a:rPr lang="zh-CN" altLang="en-US" sz="2400" dirty="0">
                <a:solidFill>
                  <a:srgbClr val="FFFF66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六、</a:t>
            </a:r>
            <a:r>
              <a:rPr lang="en-US" altLang="zh-CN" sz="2400" dirty="0">
                <a:solidFill>
                  <a:srgbClr val="FFFF66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LLM </a:t>
            </a:r>
            <a:r>
              <a:rPr lang="zh-CN" altLang="en-US" sz="2400" dirty="0">
                <a:solidFill>
                  <a:srgbClr val="FFFF66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风格零样本生成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464333A-8C9B-3B71-F707-850609FD84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8507" y="1732921"/>
            <a:ext cx="8518035" cy="3004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099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A7AFC3-DD1F-F8C1-BF2A-A21B098FEB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326" y="77657"/>
            <a:ext cx="8736648" cy="502005"/>
          </a:xfrm>
        </p:spPr>
        <p:txBody>
          <a:bodyPr>
            <a:normAutofit/>
          </a:bodyPr>
          <a:lstStyle/>
          <a:p>
            <a:r>
              <a:rPr lang="zh-CN" altLang="en-US" sz="2400" dirty="0">
                <a:solidFill>
                  <a:srgbClr val="FFFF66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六、总结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995B0EB-5A67-D701-FB40-AF436C02E720}"/>
              </a:ext>
            </a:extLst>
          </p:cNvPr>
          <p:cNvSpPr txBox="1"/>
          <p:nvPr/>
        </p:nvSpPr>
        <p:spPr>
          <a:xfrm>
            <a:off x="391228" y="907003"/>
            <a:ext cx="10237903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 err="1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CycleGAN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 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系列</a:t>
            </a:r>
            <a:endParaRPr lang="en-US" altLang="zh-CN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  <a:p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</a:rPr>
              <a:t>1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</a:rPr>
              <a:t>、属于对偶学习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</a:rPr>
              <a:t>+GAN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</a:rPr>
              <a:t>。对偶学习的假设，有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</a:rPr>
              <a:t>2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</a:rPr>
              <a:t>个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</a:rPr>
              <a:t>loss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</a:rPr>
              <a:t>（循环一致性和身份一致性）。 只能进行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</a:rPr>
              <a:t>2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</a:rPr>
              <a:t>种风格之间的互相迁移。且不能添加风格迁移模块。</a:t>
            </a:r>
            <a:endParaRPr lang="en-US" altLang="zh-CN" dirty="0">
              <a:latin typeface="Times New Roman" panose="02020603050405020304" pitchFamily="18" charset="0"/>
              <a:ea typeface="微软雅黑" panose="020B0503020204020204" pitchFamily="34" charset="-122"/>
            </a:endParaRPr>
          </a:p>
          <a:p>
            <a:endParaRPr lang="en-US" altLang="zh-CN" dirty="0">
              <a:latin typeface="Times New Roman" panose="02020603050405020304" pitchFamily="18" charset="0"/>
              <a:ea typeface="微软雅黑" panose="020B0503020204020204" pitchFamily="34" charset="-122"/>
            </a:endParaRPr>
          </a:p>
          <a:p>
            <a:r>
              <a:rPr lang="en-US" altLang="zh-CN" dirty="0" err="1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StarGAN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 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系列</a:t>
            </a:r>
            <a:endParaRPr lang="en-US" altLang="zh-CN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</a:rPr>
              <a:t>训练原理基本同上，但可以添加风格迁移模块。有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</a:rPr>
              <a:t>CIN ,</a:t>
            </a:r>
            <a:r>
              <a:rPr lang="en-US" altLang="zh-CN" dirty="0" err="1">
                <a:latin typeface="Times New Roman" panose="02020603050405020304" pitchFamily="18" charset="0"/>
                <a:ea typeface="微软雅黑" panose="020B0503020204020204" pitchFamily="34" charset="-122"/>
              </a:rPr>
              <a:t>AdaIN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</a:rPr>
              <a:t>，</a:t>
            </a:r>
            <a:r>
              <a:rPr lang="en-US" altLang="zh-CN" dirty="0" err="1">
                <a:latin typeface="Times New Roman" panose="02020603050405020304" pitchFamily="18" charset="0"/>
                <a:ea typeface="微软雅黑" panose="020B0503020204020204" pitchFamily="34" charset="-122"/>
              </a:rPr>
              <a:t>WadaIN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</a:rPr>
              <a:t>，发展出了不少论文和开源代码。</a:t>
            </a:r>
            <a:endParaRPr lang="en-US" altLang="zh-CN" dirty="0">
              <a:latin typeface="Times New Roman" panose="02020603050405020304" pitchFamily="18" charset="0"/>
              <a:ea typeface="微软雅黑" panose="020B0503020204020204" pitchFamily="34" charset="-122"/>
            </a:endParaRPr>
          </a:p>
          <a:p>
            <a:endParaRPr lang="en-US" altLang="zh-CN" dirty="0">
              <a:latin typeface="Times New Roman" panose="02020603050405020304" pitchFamily="18" charset="0"/>
              <a:ea typeface="微软雅黑" panose="020B0503020204020204" pitchFamily="34" charset="-122"/>
            </a:endParaRPr>
          </a:p>
          <a:p>
            <a:r>
              <a:rPr lang="en-US" altLang="zh-CN" dirty="0" err="1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AdaIN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系列</a:t>
            </a:r>
            <a:endParaRPr lang="en-US" altLang="zh-CN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</a:rPr>
              <a:t>经典工作：语音的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</a:rPr>
              <a:t>AdaIN-VC,StarGANv2-VC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</a:rPr>
              <a:t>。图像的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</a:rPr>
              <a:t>stylegan-1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</a:rPr>
              <a:t>。特点是可以把数据样本本身当作风格控制去输入，于是灵活度很高。在大规模数据训练的情况下，也能模仿任意样本的风格。</a:t>
            </a:r>
            <a:endParaRPr lang="en-US" altLang="zh-CN" dirty="0">
              <a:latin typeface="Times New Roman" panose="02020603050405020304" pitchFamily="18" charset="0"/>
              <a:ea typeface="微软雅黑" panose="020B0503020204020204" pitchFamily="34" charset="-122"/>
            </a:endParaRPr>
          </a:p>
          <a:p>
            <a:endParaRPr lang="en-US" altLang="zh-CN" dirty="0">
              <a:latin typeface="Times New Roman" panose="02020603050405020304" pitchFamily="18" charset="0"/>
              <a:ea typeface="微软雅黑" panose="020B0503020204020204" pitchFamily="34" charset="-122"/>
            </a:endParaRPr>
          </a:p>
          <a:p>
            <a:r>
              <a:rPr lang="en-US" altLang="zh-CN" dirty="0" err="1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WadaIN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系列</a:t>
            </a:r>
            <a:endParaRPr lang="en-US" altLang="zh-CN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</a:rPr>
              <a:t>语音的 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</a:rPr>
              <a:t>WIN-VC, 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</a:rPr>
              <a:t>图像的 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</a:rPr>
              <a:t>stylegan-2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</a:rPr>
              <a:t>和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</a:rPr>
              <a:t>3</a:t>
            </a:r>
          </a:p>
          <a:p>
            <a:endParaRPr lang="en-US" altLang="zh-CN" dirty="0">
              <a:latin typeface="Times New Roman" panose="02020603050405020304" pitchFamily="18" charset="0"/>
              <a:ea typeface="微软雅黑" panose="020B0503020204020204" pitchFamily="34" charset="-122"/>
            </a:endParaRPr>
          </a:p>
          <a:p>
            <a:r>
              <a:rPr lang="en-US" altLang="zh-CN" dirty="0" err="1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Styleformer</a:t>
            </a:r>
            <a:endParaRPr lang="en-US" altLang="zh-CN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</a:rPr>
              <a:t>对自注意力矩阵进行风格迁移，且保证了图像的高质量</a:t>
            </a:r>
            <a:endParaRPr lang="en-US" altLang="zh-CN" dirty="0">
              <a:latin typeface="Times New Roman" panose="02020603050405020304" pitchFamily="18" charset="0"/>
              <a:ea typeface="微软雅黑" panose="020B0503020204020204" pitchFamily="34" charset="-122"/>
            </a:endParaRPr>
          </a:p>
          <a:p>
            <a:endParaRPr lang="en-US" altLang="zh-CN" dirty="0">
              <a:latin typeface="Times New Roman" panose="02020603050405020304" pitchFamily="18" charset="0"/>
              <a:ea typeface="微软雅黑" panose="020B0503020204020204" pitchFamily="34" charset="-122"/>
            </a:endParaRPr>
          </a:p>
          <a:p>
            <a:r>
              <a:rPr lang="en-US" altLang="zh-CN" dirty="0" err="1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ControlNext</a:t>
            </a:r>
            <a:endParaRPr lang="en-US" altLang="zh-CN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  <a:p>
            <a:endParaRPr lang="en-US" altLang="zh-CN" dirty="0">
              <a:latin typeface="Times New Roman" panose="02020603050405020304" pitchFamily="18" charset="0"/>
              <a:ea typeface="微软雅黑" panose="020B0503020204020204" pitchFamily="34" charset="-122"/>
            </a:endParaRPr>
          </a:p>
          <a:p>
            <a:endParaRPr lang="zh-CN" altLang="en-US" dirty="0"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720938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161569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700829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A68FF1A2-762A-A40C-E27C-D17B1DD2D5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9340" y="1475435"/>
            <a:ext cx="3886200" cy="149542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20209368-A125-3014-9478-B2C2C5677C88}"/>
              </a:ext>
            </a:extLst>
          </p:cNvPr>
          <p:cNvSpPr txBox="1"/>
          <p:nvPr/>
        </p:nvSpPr>
        <p:spPr>
          <a:xfrm>
            <a:off x="2559710" y="3152331"/>
            <a:ext cx="1773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斑马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x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  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 </a:t>
            </a:r>
            <a:endParaRPr lang="zh-CN" altLang="en-US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D537839B-B64D-CA52-E913-4AD157C73E14}"/>
              </a:ext>
            </a:extLst>
          </p:cNvPr>
          <p:cNvSpPr/>
          <p:nvPr/>
        </p:nvSpPr>
        <p:spPr>
          <a:xfrm>
            <a:off x="3601345" y="3048373"/>
            <a:ext cx="1521954" cy="761253"/>
          </a:xfrm>
          <a:prstGeom prst="roundRec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 </a:t>
            </a:r>
            <a:r>
              <a:rPr lang="en-US" altLang="zh-CN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XtoY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BC807888-9903-ACC8-9BA7-0DE4E32ED1B9}"/>
              </a:ext>
            </a:extLst>
          </p:cNvPr>
          <p:cNvCxnSpPr>
            <a:cxnSpLocks/>
          </p:cNvCxnSpPr>
          <p:nvPr/>
        </p:nvCxnSpPr>
        <p:spPr>
          <a:xfrm>
            <a:off x="3297886" y="3404822"/>
            <a:ext cx="309702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标题 1">
            <a:extLst>
              <a:ext uri="{FF2B5EF4-FFF2-40B4-BE49-F238E27FC236}">
                <a16:creationId xmlns:a16="http://schemas.microsoft.com/office/drawing/2014/main" id="{044BDC59-ED3F-47DF-93D3-43A3B7A1F9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010" y="77657"/>
            <a:ext cx="8736648" cy="502005"/>
          </a:xfrm>
        </p:spPr>
        <p:txBody>
          <a:bodyPr>
            <a:normAutofit/>
          </a:bodyPr>
          <a:lstStyle/>
          <a:p>
            <a:r>
              <a:rPr lang="zh-CN" altLang="en-US" sz="2400" dirty="0">
                <a:solidFill>
                  <a:srgbClr val="FFFF66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一 、</a:t>
            </a:r>
            <a:r>
              <a:rPr lang="en-US" altLang="zh-CN" sz="2400" dirty="0" err="1">
                <a:solidFill>
                  <a:srgbClr val="FFFF66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CycleGAN</a:t>
            </a:r>
            <a:r>
              <a:rPr lang="zh-CN" altLang="en-US" sz="2400" dirty="0">
                <a:solidFill>
                  <a:srgbClr val="FFFF66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系列</a:t>
            </a:r>
            <a:r>
              <a:rPr lang="en-US" altLang="zh-CN" sz="2400" dirty="0">
                <a:solidFill>
                  <a:srgbClr val="FFFF66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:</a:t>
            </a:r>
            <a:r>
              <a:rPr lang="en-US" altLang="zh-CN" sz="2400" dirty="0" err="1">
                <a:solidFill>
                  <a:srgbClr val="FFFF66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CycleGAN</a:t>
            </a:r>
            <a:endParaRPr lang="zh-CN" altLang="en-US" sz="2400" dirty="0">
              <a:solidFill>
                <a:srgbClr val="FFFF66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9A2F96EC-EA25-8C0C-158B-1DB019FD263E}"/>
              </a:ext>
            </a:extLst>
          </p:cNvPr>
          <p:cNvSpPr txBox="1"/>
          <p:nvPr/>
        </p:nvSpPr>
        <p:spPr>
          <a:xfrm>
            <a:off x="384940" y="1094637"/>
            <a:ext cx="5965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</a:rPr>
              <a:t>设斑马图像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</a:rPr>
              <a:t>x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</a:rPr>
              <a:t>为风格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</a:rPr>
              <a:t>X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</a:rPr>
              <a:t>，黄马图像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</a:rPr>
              <a:t>y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</a:rPr>
              <a:t>为风格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</a:rPr>
              <a:t>Y</a:t>
            </a:r>
            <a:endParaRPr lang="zh-CN" altLang="en-US" dirty="0"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55D54138-62D6-9494-DF81-1856D0A0ED5F}"/>
              </a:ext>
            </a:extLst>
          </p:cNvPr>
          <p:cNvSpPr txBox="1"/>
          <p:nvPr/>
        </p:nvSpPr>
        <p:spPr>
          <a:xfrm>
            <a:off x="5433001" y="3248283"/>
            <a:ext cx="1225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黄马（伪）</a:t>
            </a:r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E2B71BBF-EAED-6F08-A789-7D92D84D4395}"/>
              </a:ext>
            </a:extLst>
          </p:cNvPr>
          <p:cNvSpPr/>
          <p:nvPr/>
        </p:nvSpPr>
        <p:spPr>
          <a:xfrm>
            <a:off x="3601345" y="4245838"/>
            <a:ext cx="1521954" cy="761253"/>
          </a:xfrm>
          <a:prstGeom prst="roundRect">
            <a:avLst/>
          </a:prstGeom>
          <a:solidFill>
            <a:schemeClr val="accent5"/>
          </a:solidFill>
          <a:ln w="19050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 </a:t>
            </a:r>
            <a:r>
              <a:rPr lang="en-US" altLang="zh-CN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YtoX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802CDF68-C882-3828-2193-A066496C1FCA}"/>
              </a:ext>
            </a:extLst>
          </p:cNvPr>
          <p:cNvSpPr txBox="1"/>
          <p:nvPr/>
        </p:nvSpPr>
        <p:spPr>
          <a:xfrm>
            <a:off x="2101593" y="4441798"/>
            <a:ext cx="1773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斑马（伪）  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 </a:t>
            </a:r>
            <a:endParaRPr lang="zh-CN" altLang="en-US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AFB9B7FD-4674-D9DA-1F23-ADE89C8058FA}"/>
              </a:ext>
            </a:extLst>
          </p:cNvPr>
          <p:cNvCxnSpPr>
            <a:cxnSpLocks/>
          </p:cNvCxnSpPr>
          <p:nvPr/>
        </p:nvCxnSpPr>
        <p:spPr>
          <a:xfrm flipH="1">
            <a:off x="3291643" y="4626464"/>
            <a:ext cx="322189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箭头连接符 43">
            <a:extLst>
              <a:ext uri="{FF2B5EF4-FFF2-40B4-BE49-F238E27FC236}">
                <a16:creationId xmlns:a16="http://schemas.microsoft.com/office/drawing/2014/main" id="{50733116-A451-8C72-18AF-CE3BDFC401AA}"/>
              </a:ext>
            </a:extLst>
          </p:cNvPr>
          <p:cNvCxnSpPr>
            <a:cxnSpLocks/>
          </p:cNvCxnSpPr>
          <p:nvPr/>
        </p:nvCxnSpPr>
        <p:spPr>
          <a:xfrm>
            <a:off x="5123299" y="3432949"/>
            <a:ext cx="309702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连接符: 肘形 46">
            <a:extLst>
              <a:ext uri="{FF2B5EF4-FFF2-40B4-BE49-F238E27FC236}">
                <a16:creationId xmlns:a16="http://schemas.microsoft.com/office/drawing/2014/main" id="{63C70C66-FF91-28EC-F1D7-C4330009CC05}"/>
              </a:ext>
            </a:extLst>
          </p:cNvPr>
          <p:cNvCxnSpPr>
            <a:cxnSpLocks/>
            <a:stCxn id="18" idx="2"/>
            <a:endCxn id="20" idx="3"/>
          </p:cNvCxnSpPr>
          <p:nvPr/>
        </p:nvCxnSpPr>
        <p:spPr>
          <a:xfrm rot="5400000">
            <a:off x="5080209" y="3660705"/>
            <a:ext cx="1008850" cy="922670"/>
          </a:xfrm>
          <a:prstGeom prst="bentConnector2">
            <a:avLst/>
          </a:prstGeom>
          <a:ln w="3810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文本框 49">
            <a:extLst>
              <a:ext uri="{FF2B5EF4-FFF2-40B4-BE49-F238E27FC236}">
                <a16:creationId xmlns:a16="http://schemas.microsoft.com/office/drawing/2014/main" id="{D74B5A4D-6C96-833A-1A8E-DE030CCFAA0D}"/>
              </a:ext>
            </a:extLst>
          </p:cNvPr>
          <p:cNvSpPr txBox="1"/>
          <p:nvPr/>
        </p:nvSpPr>
        <p:spPr>
          <a:xfrm>
            <a:off x="7088424" y="3244333"/>
            <a:ext cx="1773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黄马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y</a:t>
            </a:r>
            <a:endParaRPr lang="zh-CN" altLang="en-US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0C6F334F-FDCC-9761-A8B8-7462D0BD6F5F}"/>
              </a:ext>
            </a:extLst>
          </p:cNvPr>
          <p:cNvSpPr txBox="1"/>
          <p:nvPr/>
        </p:nvSpPr>
        <p:spPr>
          <a:xfrm>
            <a:off x="3291643" y="5069306"/>
            <a:ext cx="686126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训练时，</a:t>
            </a:r>
            <a:endParaRPr lang="en-US" altLang="zh-CN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  <a:p>
            <a:pPr algn="l"/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初始化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2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个模型：</a:t>
            </a:r>
            <a:r>
              <a:rPr lang="en-US" altLang="zh-CN" dirty="0" err="1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modelXtoY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, Model </a:t>
            </a:r>
            <a:r>
              <a:rPr lang="en-US" altLang="zh-CN" dirty="0" err="1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YtoX</a:t>
            </a:r>
            <a:endParaRPr lang="en-US" altLang="zh-CN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  <a:p>
            <a:pPr algn="l"/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For </a:t>
            </a:r>
            <a:r>
              <a:rPr lang="en-US" altLang="zh-CN" dirty="0" err="1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i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 in range(M):</a:t>
            </a:r>
          </a:p>
          <a:p>
            <a:pPr algn="l"/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      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输入数据：</a:t>
            </a:r>
            <a:r>
              <a:rPr lang="en-US" altLang="zh-CN" dirty="0" err="1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x,y</a:t>
            </a:r>
            <a:endParaRPr lang="en-US" altLang="zh-CN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  <a:p>
            <a:pPr algn="l"/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      x’ = </a:t>
            </a:r>
            <a:r>
              <a:rPr lang="en-US" altLang="zh-CN" dirty="0" err="1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modelXtoY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(x)</a:t>
            </a:r>
          </a:p>
          <a:p>
            <a:pPr algn="l"/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      y’ = </a:t>
            </a:r>
            <a:r>
              <a:rPr lang="en-US" altLang="zh-CN" dirty="0" err="1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modelYtoX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(x’)</a:t>
            </a:r>
          </a:p>
          <a:p>
            <a:pPr algn="l"/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      </a:t>
            </a:r>
            <a:endParaRPr lang="zh-CN" altLang="en-US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83EF1C7-45C7-84A7-186A-57324DA98E4C}"/>
              </a:ext>
            </a:extLst>
          </p:cNvPr>
          <p:cNvSpPr txBox="1"/>
          <p:nvPr/>
        </p:nvSpPr>
        <p:spPr>
          <a:xfrm>
            <a:off x="116601" y="693470"/>
            <a:ext cx="15219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训练逻辑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31B0B24-7694-A22A-F18C-3645C4B86A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4311" y="4626464"/>
            <a:ext cx="4324350" cy="48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6748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AAB647AA-0FC8-131B-6ABA-7F7DFE239FA0}"/>
              </a:ext>
            </a:extLst>
          </p:cNvPr>
          <p:cNvSpPr txBox="1"/>
          <p:nvPr/>
        </p:nvSpPr>
        <p:spPr>
          <a:xfrm>
            <a:off x="116601" y="693470"/>
            <a:ext cx="15219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损失函数</a:t>
            </a:r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28D56309-9CF8-4A0D-7193-FC99BDB93C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010" y="77657"/>
            <a:ext cx="8736648" cy="502005"/>
          </a:xfrm>
        </p:spPr>
        <p:txBody>
          <a:bodyPr>
            <a:normAutofit/>
          </a:bodyPr>
          <a:lstStyle/>
          <a:p>
            <a:r>
              <a:rPr lang="zh-CN" altLang="en-US" sz="2400" dirty="0">
                <a:solidFill>
                  <a:srgbClr val="FFFF66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一 、</a:t>
            </a:r>
            <a:r>
              <a:rPr lang="en-US" altLang="zh-CN" sz="2400" dirty="0" err="1">
                <a:solidFill>
                  <a:srgbClr val="FFFF66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CycleGAN</a:t>
            </a:r>
            <a:r>
              <a:rPr lang="zh-CN" altLang="en-US" sz="2400" dirty="0">
                <a:solidFill>
                  <a:srgbClr val="FFFF66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系列</a:t>
            </a:r>
            <a:r>
              <a:rPr lang="en-US" altLang="zh-CN" sz="2400" dirty="0">
                <a:solidFill>
                  <a:srgbClr val="FFFF66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:</a:t>
            </a:r>
            <a:r>
              <a:rPr lang="en-US" altLang="zh-CN" sz="2400" dirty="0" err="1">
                <a:solidFill>
                  <a:srgbClr val="FFFF66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CycleGAN</a:t>
            </a:r>
            <a:endParaRPr lang="zh-CN" altLang="en-US" sz="2400" dirty="0">
              <a:solidFill>
                <a:srgbClr val="FFFF66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CAB55AE-E52B-FE70-CBCF-109E8DD838DA}"/>
              </a:ext>
            </a:extLst>
          </p:cNvPr>
          <p:cNvSpPr txBox="1"/>
          <p:nvPr/>
        </p:nvSpPr>
        <p:spPr>
          <a:xfrm>
            <a:off x="1920159" y="1280568"/>
            <a:ext cx="1773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斑马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x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  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 </a:t>
            </a:r>
            <a:endParaRPr lang="zh-CN" altLang="en-US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012D8691-B9B9-1F77-579D-7A01ECCCE339}"/>
              </a:ext>
            </a:extLst>
          </p:cNvPr>
          <p:cNvSpPr/>
          <p:nvPr/>
        </p:nvSpPr>
        <p:spPr>
          <a:xfrm>
            <a:off x="2961794" y="1176610"/>
            <a:ext cx="1521954" cy="761253"/>
          </a:xfrm>
          <a:prstGeom prst="roundRec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 </a:t>
            </a:r>
            <a:r>
              <a:rPr lang="en-US" altLang="zh-CN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XtoY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00D164CC-B56B-68CA-B131-B562480618A6}"/>
              </a:ext>
            </a:extLst>
          </p:cNvPr>
          <p:cNvCxnSpPr>
            <a:cxnSpLocks/>
          </p:cNvCxnSpPr>
          <p:nvPr/>
        </p:nvCxnSpPr>
        <p:spPr>
          <a:xfrm>
            <a:off x="2658335" y="1533059"/>
            <a:ext cx="309702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50A382FD-F6D2-1EEC-A121-947A57C99FA7}"/>
              </a:ext>
            </a:extLst>
          </p:cNvPr>
          <p:cNvSpPr txBox="1"/>
          <p:nvPr/>
        </p:nvSpPr>
        <p:spPr>
          <a:xfrm>
            <a:off x="4793450" y="1376520"/>
            <a:ext cx="1225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黄马（伪）</a:t>
            </a: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7AD338EB-A189-5449-C076-972FD30897F0}"/>
              </a:ext>
            </a:extLst>
          </p:cNvPr>
          <p:cNvSpPr/>
          <p:nvPr/>
        </p:nvSpPr>
        <p:spPr>
          <a:xfrm>
            <a:off x="2961794" y="2374075"/>
            <a:ext cx="1521954" cy="761253"/>
          </a:xfrm>
          <a:prstGeom prst="roundRect">
            <a:avLst/>
          </a:prstGeom>
          <a:solidFill>
            <a:schemeClr val="accent5"/>
          </a:solidFill>
          <a:ln w="19050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 </a:t>
            </a:r>
            <a:r>
              <a:rPr lang="en-US" altLang="zh-CN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YtoX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411F636-A975-8BDA-7FF6-20AD78090A56}"/>
              </a:ext>
            </a:extLst>
          </p:cNvPr>
          <p:cNvSpPr txBox="1"/>
          <p:nvPr/>
        </p:nvSpPr>
        <p:spPr>
          <a:xfrm>
            <a:off x="1462042" y="2570035"/>
            <a:ext cx="1773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斑马（伪）  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 </a:t>
            </a:r>
            <a:endParaRPr lang="zh-CN" altLang="en-US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88E9E702-2C0E-5C85-78F2-4B87D7439F5C}"/>
              </a:ext>
            </a:extLst>
          </p:cNvPr>
          <p:cNvCxnSpPr>
            <a:cxnSpLocks/>
          </p:cNvCxnSpPr>
          <p:nvPr/>
        </p:nvCxnSpPr>
        <p:spPr>
          <a:xfrm flipH="1">
            <a:off x="2652092" y="2754701"/>
            <a:ext cx="322189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90320DFB-8BA7-242B-489E-37A26FB02203}"/>
              </a:ext>
            </a:extLst>
          </p:cNvPr>
          <p:cNvCxnSpPr>
            <a:cxnSpLocks/>
          </p:cNvCxnSpPr>
          <p:nvPr/>
        </p:nvCxnSpPr>
        <p:spPr>
          <a:xfrm>
            <a:off x="4483748" y="1561186"/>
            <a:ext cx="309702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连接符: 肘形 14">
            <a:extLst>
              <a:ext uri="{FF2B5EF4-FFF2-40B4-BE49-F238E27FC236}">
                <a16:creationId xmlns:a16="http://schemas.microsoft.com/office/drawing/2014/main" id="{AA4FB36C-175A-554F-86CD-E5B9D4023045}"/>
              </a:ext>
            </a:extLst>
          </p:cNvPr>
          <p:cNvCxnSpPr>
            <a:cxnSpLocks/>
            <a:stCxn id="10" idx="2"/>
            <a:endCxn id="11" idx="3"/>
          </p:cNvCxnSpPr>
          <p:nvPr/>
        </p:nvCxnSpPr>
        <p:spPr>
          <a:xfrm rot="5400000">
            <a:off x="4440658" y="1788942"/>
            <a:ext cx="1008850" cy="922670"/>
          </a:xfrm>
          <a:prstGeom prst="bentConnector2">
            <a:avLst/>
          </a:prstGeom>
          <a:ln w="3810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D61E619D-824A-B73A-F374-8BAB8B5A49A5}"/>
              </a:ext>
            </a:extLst>
          </p:cNvPr>
          <p:cNvSpPr txBox="1"/>
          <p:nvPr/>
        </p:nvSpPr>
        <p:spPr>
          <a:xfrm>
            <a:off x="6271657" y="1372570"/>
            <a:ext cx="1773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黄马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y</a:t>
            </a:r>
            <a:endParaRPr lang="zh-CN" altLang="en-US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A950C6B7-A120-F7AE-0087-3F721CE69970}"/>
              </a:ext>
            </a:extLst>
          </p:cNvPr>
          <p:cNvCxnSpPr>
            <a:cxnSpLocks/>
          </p:cNvCxnSpPr>
          <p:nvPr/>
        </p:nvCxnSpPr>
        <p:spPr>
          <a:xfrm>
            <a:off x="2017732" y="2884345"/>
            <a:ext cx="29582" cy="116096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6C9FDD34-69AF-048D-7E1A-19080869FD44}"/>
              </a:ext>
            </a:extLst>
          </p:cNvPr>
          <p:cNvCxnSpPr/>
          <p:nvPr/>
        </p:nvCxnSpPr>
        <p:spPr>
          <a:xfrm>
            <a:off x="1988773" y="4806565"/>
            <a:ext cx="0" cy="492605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>
            <a:extLst>
              <a:ext uri="{FF2B5EF4-FFF2-40B4-BE49-F238E27FC236}">
                <a16:creationId xmlns:a16="http://schemas.microsoft.com/office/drawing/2014/main" id="{A51DB58D-587B-1332-011B-87A8F743BF5E}"/>
              </a:ext>
            </a:extLst>
          </p:cNvPr>
          <p:cNvSpPr txBox="1"/>
          <p:nvPr/>
        </p:nvSpPr>
        <p:spPr>
          <a:xfrm>
            <a:off x="1494173" y="6152589"/>
            <a:ext cx="2197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</a:rPr>
              <a:t>Patch prob</a:t>
            </a:r>
            <a:endParaRPr lang="zh-CN" altLang="en-US" dirty="0"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08EF8FC0-EC46-6919-D262-52A32420B48D}"/>
              </a:ext>
            </a:extLst>
          </p:cNvPr>
          <p:cNvGrpSpPr/>
          <p:nvPr/>
        </p:nvGrpSpPr>
        <p:grpSpPr>
          <a:xfrm>
            <a:off x="1551606" y="5334780"/>
            <a:ext cx="932252" cy="879215"/>
            <a:chOff x="3035133" y="5649153"/>
            <a:chExt cx="932252" cy="879215"/>
          </a:xfrm>
        </p:grpSpPr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79B03F6F-A4ED-EF3A-D088-86FA32849ACE}"/>
                </a:ext>
              </a:extLst>
            </p:cNvPr>
            <p:cNvSpPr/>
            <p:nvPr/>
          </p:nvSpPr>
          <p:spPr>
            <a:xfrm>
              <a:off x="3035133" y="5650808"/>
              <a:ext cx="314770" cy="286628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?</a:t>
              </a:r>
              <a:endParaRPr lang="zh-CN" altLang="en-US" dirty="0"/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72964E5B-644A-9D96-0D16-5B6BBF4EC113}"/>
                </a:ext>
              </a:extLst>
            </p:cNvPr>
            <p:cNvSpPr/>
            <p:nvPr/>
          </p:nvSpPr>
          <p:spPr>
            <a:xfrm>
              <a:off x="3343874" y="5650808"/>
              <a:ext cx="314770" cy="286628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?</a:t>
              </a:r>
              <a:endParaRPr lang="zh-CN" altLang="en-US" dirty="0"/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EFC691CD-A5D0-AFDB-2A37-EB58CD02708B}"/>
                </a:ext>
              </a:extLst>
            </p:cNvPr>
            <p:cNvSpPr/>
            <p:nvPr/>
          </p:nvSpPr>
          <p:spPr>
            <a:xfrm>
              <a:off x="3652615" y="5649153"/>
              <a:ext cx="314770" cy="286628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?</a:t>
              </a:r>
              <a:endParaRPr lang="zh-CN" altLang="en-US" dirty="0"/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93581B01-5E54-2E02-4941-24F1093B01AF}"/>
                </a:ext>
              </a:extLst>
            </p:cNvPr>
            <p:cNvSpPr/>
            <p:nvPr/>
          </p:nvSpPr>
          <p:spPr>
            <a:xfrm>
              <a:off x="3035133" y="5937436"/>
              <a:ext cx="314770" cy="286628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?</a:t>
              </a:r>
              <a:endParaRPr lang="zh-CN" altLang="en-US" dirty="0"/>
            </a:p>
          </p:txBody>
        </p: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772F2858-B2EE-E578-E48A-D2444B99EDC7}"/>
                </a:ext>
              </a:extLst>
            </p:cNvPr>
            <p:cNvSpPr/>
            <p:nvPr/>
          </p:nvSpPr>
          <p:spPr>
            <a:xfrm>
              <a:off x="3343874" y="5937436"/>
              <a:ext cx="314770" cy="286628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?</a:t>
              </a:r>
              <a:endParaRPr lang="zh-CN" altLang="en-US" dirty="0"/>
            </a:p>
          </p:txBody>
        </p: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03EB59A1-B4A9-E9BB-3AEB-8CBF5694BA12}"/>
                </a:ext>
              </a:extLst>
            </p:cNvPr>
            <p:cNvSpPr/>
            <p:nvPr/>
          </p:nvSpPr>
          <p:spPr>
            <a:xfrm>
              <a:off x="3652615" y="5935781"/>
              <a:ext cx="314770" cy="286628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?</a:t>
              </a:r>
              <a:endParaRPr lang="zh-CN" altLang="en-US" dirty="0"/>
            </a:p>
          </p:txBody>
        </p:sp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29DF74A8-C686-72D4-9498-03A694635F89}"/>
                </a:ext>
              </a:extLst>
            </p:cNvPr>
            <p:cNvSpPr/>
            <p:nvPr/>
          </p:nvSpPr>
          <p:spPr>
            <a:xfrm>
              <a:off x="3035133" y="6241740"/>
              <a:ext cx="314770" cy="286628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?</a:t>
              </a:r>
              <a:endParaRPr lang="zh-CN" altLang="en-US" dirty="0"/>
            </a:p>
          </p:txBody>
        </p: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A735B19A-EF19-D192-7248-AA338380ABD4}"/>
                </a:ext>
              </a:extLst>
            </p:cNvPr>
            <p:cNvSpPr/>
            <p:nvPr/>
          </p:nvSpPr>
          <p:spPr>
            <a:xfrm>
              <a:off x="3343874" y="6241740"/>
              <a:ext cx="314770" cy="286628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?</a:t>
              </a:r>
              <a:endParaRPr lang="zh-CN" altLang="en-US" dirty="0"/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1CE35291-B8EC-0932-83A9-4E9722278958}"/>
                </a:ext>
              </a:extLst>
            </p:cNvPr>
            <p:cNvSpPr/>
            <p:nvPr/>
          </p:nvSpPr>
          <p:spPr>
            <a:xfrm>
              <a:off x="3652615" y="6240085"/>
              <a:ext cx="314770" cy="286628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?</a:t>
              </a:r>
              <a:endParaRPr lang="zh-CN" altLang="en-US" dirty="0"/>
            </a:p>
          </p:txBody>
        </p:sp>
      </p:grpSp>
      <p:pic>
        <p:nvPicPr>
          <p:cNvPr id="43" name="图片 42">
            <a:extLst>
              <a:ext uri="{FF2B5EF4-FFF2-40B4-BE49-F238E27FC236}">
                <a16:creationId xmlns:a16="http://schemas.microsoft.com/office/drawing/2014/main" id="{E1BCD033-196D-162F-CB85-788E0B5036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41" y="2297242"/>
            <a:ext cx="1204732" cy="1021791"/>
          </a:xfrm>
          <a:prstGeom prst="rect">
            <a:avLst/>
          </a:prstGeom>
        </p:spPr>
      </p:pic>
      <p:sp>
        <p:nvSpPr>
          <p:cNvPr id="48" name="矩形: 圆角 47">
            <a:extLst>
              <a:ext uri="{FF2B5EF4-FFF2-40B4-BE49-F238E27FC236}">
                <a16:creationId xmlns:a16="http://schemas.microsoft.com/office/drawing/2014/main" id="{2802034B-40F2-20FD-FD38-0BAA741601AB}"/>
              </a:ext>
            </a:extLst>
          </p:cNvPr>
          <p:cNvSpPr/>
          <p:nvPr/>
        </p:nvSpPr>
        <p:spPr>
          <a:xfrm>
            <a:off x="1283230" y="4045313"/>
            <a:ext cx="1398812" cy="76125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 err="1">
                <a:solidFill>
                  <a:schemeClr val="tx1"/>
                </a:solidFill>
              </a:rPr>
              <a:t>PatchGAN</a:t>
            </a:r>
            <a:r>
              <a:rPr lang="zh-CN" altLang="en-US" sz="1600" b="1" dirty="0">
                <a:solidFill>
                  <a:schemeClr val="tx1"/>
                </a:solidFill>
              </a:rPr>
              <a:t>鉴别器</a:t>
            </a:r>
            <a:r>
              <a:rPr lang="en-US" altLang="zh-CN" sz="1600" b="1" dirty="0">
                <a:solidFill>
                  <a:schemeClr val="tx1"/>
                </a:solidFill>
              </a:rPr>
              <a:t>X</a:t>
            </a:r>
            <a:endParaRPr lang="zh-CN" altLang="en-US" sz="1600" b="1" dirty="0">
              <a:solidFill>
                <a:schemeClr val="tx1"/>
              </a:solidFill>
            </a:endParaRPr>
          </a:p>
        </p:txBody>
      </p:sp>
      <p:cxnSp>
        <p:nvCxnSpPr>
          <p:cNvPr id="52" name="直接箭头连接符 51">
            <a:extLst>
              <a:ext uri="{FF2B5EF4-FFF2-40B4-BE49-F238E27FC236}">
                <a16:creationId xmlns:a16="http://schemas.microsoft.com/office/drawing/2014/main" id="{C575608F-0F82-66AF-911A-3C60333FDB91}"/>
              </a:ext>
            </a:extLst>
          </p:cNvPr>
          <p:cNvCxnSpPr>
            <a:cxnSpLocks/>
          </p:cNvCxnSpPr>
          <p:nvPr/>
        </p:nvCxnSpPr>
        <p:spPr>
          <a:xfrm flipV="1">
            <a:off x="5923126" y="1568923"/>
            <a:ext cx="405962" cy="3950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箭头连接符 52">
            <a:extLst>
              <a:ext uri="{FF2B5EF4-FFF2-40B4-BE49-F238E27FC236}">
                <a16:creationId xmlns:a16="http://schemas.microsoft.com/office/drawing/2014/main" id="{33294937-C654-688B-791A-5BA51389A29A}"/>
              </a:ext>
            </a:extLst>
          </p:cNvPr>
          <p:cNvCxnSpPr>
            <a:cxnSpLocks/>
          </p:cNvCxnSpPr>
          <p:nvPr/>
        </p:nvCxnSpPr>
        <p:spPr>
          <a:xfrm>
            <a:off x="2168242" y="1657730"/>
            <a:ext cx="0" cy="909503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文本框 54">
            <a:extLst>
              <a:ext uri="{FF2B5EF4-FFF2-40B4-BE49-F238E27FC236}">
                <a16:creationId xmlns:a16="http://schemas.microsoft.com/office/drawing/2014/main" id="{018417D1-0D92-C5FA-43E9-4687BDE2971D}"/>
              </a:ext>
            </a:extLst>
          </p:cNvPr>
          <p:cNvSpPr txBox="1"/>
          <p:nvPr/>
        </p:nvSpPr>
        <p:spPr>
          <a:xfrm>
            <a:off x="6329088" y="2006746"/>
            <a:ext cx="2135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1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、循环一致性损失：</a:t>
            </a:r>
          </a:p>
        </p:txBody>
      </p:sp>
      <p:pic>
        <p:nvPicPr>
          <p:cNvPr id="56" name="图片 55">
            <a:extLst>
              <a:ext uri="{FF2B5EF4-FFF2-40B4-BE49-F238E27FC236}">
                <a16:creationId xmlns:a16="http://schemas.microsoft.com/office/drawing/2014/main" id="{ACBFBC60-41E4-0443-4E04-CE690E0525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8441" y="2435875"/>
            <a:ext cx="3671713" cy="744524"/>
          </a:xfrm>
          <a:prstGeom prst="rect">
            <a:avLst/>
          </a:prstGeom>
        </p:spPr>
      </p:pic>
      <p:sp>
        <p:nvSpPr>
          <p:cNvPr id="57" name="文本框 56">
            <a:extLst>
              <a:ext uri="{FF2B5EF4-FFF2-40B4-BE49-F238E27FC236}">
                <a16:creationId xmlns:a16="http://schemas.microsoft.com/office/drawing/2014/main" id="{3B8724DF-F82F-4502-129B-84481CD4B7E3}"/>
              </a:ext>
            </a:extLst>
          </p:cNvPr>
          <p:cNvSpPr txBox="1"/>
          <p:nvPr/>
        </p:nvSpPr>
        <p:spPr>
          <a:xfrm>
            <a:off x="6377160" y="3707200"/>
            <a:ext cx="2135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2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、身份一致性损失：</a:t>
            </a:r>
          </a:p>
        </p:txBody>
      </p:sp>
      <p:pic>
        <p:nvPicPr>
          <p:cNvPr id="58" name="图片 57">
            <a:extLst>
              <a:ext uri="{FF2B5EF4-FFF2-40B4-BE49-F238E27FC236}">
                <a16:creationId xmlns:a16="http://schemas.microsoft.com/office/drawing/2014/main" id="{4F878855-DB17-13AC-EA62-D0B052757C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5805" y="5621408"/>
            <a:ext cx="4391091" cy="615204"/>
          </a:xfrm>
          <a:prstGeom prst="rect">
            <a:avLst/>
          </a:prstGeom>
        </p:spPr>
      </p:pic>
      <p:pic>
        <p:nvPicPr>
          <p:cNvPr id="59" name="图片 58">
            <a:extLst>
              <a:ext uri="{FF2B5EF4-FFF2-40B4-BE49-F238E27FC236}">
                <a16:creationId xmlns:a16="http://schemas.microsoft.com/office/drawing/2014/main" id="{2BAF7E3B-052A-C697-6C11-3A3BE3B2BF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65805" y="4221505"/>
            <a:ext cx="4879706" cy="881794"/>
          </a:xfrm>
          <a:prstGeom prst="rect">
            <a:avLst/>
          </a:prstGeom>
        </p:spPr>
      </p:pic>
      <p:sp>
        <p:nvSpPr>
          <p:cNvPr id="60" name="文本框 59">
            <a:extLst>
              <a:ext uri="{FF2B5EF4-FFF2-40B4-BE49-F238E27FC236}">
                <a16:creationId xmlns:a16="http://schemas.microsoft.com/office/drawing/2014/main" id="{F54E7420-DDB6-4DDD-78D1-BCC1A6145292}"/>
              </a:ext>
            </a:extLst>
          </p:cNvPr>
          <p:cNvSpPr txBox="1"/>
          <p:nvPr/>
        </p:nvSpPr>
        <p:spPr>
          <a:xfrm>
            <a:off x="6439063" y="5222988"/>
            <a:ext cx="4201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3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、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GAN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生成对抗损失：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8C8DD32-9807-3FEB-8574-FD053204E6AC}"/>
              </a:ext>
            </a:extLst>
          </p:cNvPr>
          <p:cNvSpPr txBox="1"/>
          <p:nvPr/>
        </p:nvSpPr>
        <p:spPr>
          <a:xfrm>
            <a:off x="9128494" y="3194151"/>
            <a:ext cx="3023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</a:rPr>
              <a:t>保证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</a:rPr>
              <a:t>X-Y-X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</a:rPr>
              <a:t>对称性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2EB88C2-0D35-17C2-5488-CC139A422B5B}"/>
              </a:ext>
            </a:extLst>
          </p:cNvPr>
          <p:cNvSpPr txBox="1"/>
          <p:nvPr/>
        </p:nvSpPr>
        <p:spPr>
          <a:xfrm>
            <a:off x="9128494" y="4955103"/>
            <a:ext cx="3023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</a:rPr>
              <a:t>保证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</a:rPr>
              <a:t>X-Y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</a:rPr>
              <a:t>一致性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349AE3A-D3B0-F08F-9625-C8FDA8604D14}"/>
              </a:ext>
            </a:extLst>
          </p:cNvPr>
          <p:cNvSpPr txBox="1"/>
          <p:nvPr/>
        </p:nvSpPr>
        <p:spPr>
          <a:xfrm>
            <a:off x="8591677" y="6286225"/>
            <a:ext cx="31114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</a:rPr>
              <a:t>按理说有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</a:rPr>
              <a:t>2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</a:rPr>
              <a:t>个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</a:rPr>
              <a:t>G loss,2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</a:rPr>
              <a:t>个 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</a:rPr>
              <a:t>D loss</a:t>
            </a:r>
            <a:endParaRPr lang="zh-CN" altLang="en-US" dirty="0"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447415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ECFEB02-181B-8DA3-0AAB-CB787561CA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606" y="1265069"/>
            <a:ext cx="4391091" cy="615204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961CBDB7-5D2F-47CF-06DA-872256E19A7A}"/>
              </a:ext>
            </a:extLst>
          </p:cNvPr>
          <p:cNvSpPr txBox="1"/>
          <p:nvPr/>
        </p:nvSpPr>
        <p:spPr>
          <a:xfrm>
            <a:off x="246918" y="853506"/>
            <a:ext cx="4201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3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、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GAN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生成对抗损失：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1AF8C3E-F893-3257-ABF9-A4935221D7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933" y="1849968"/>
            <a:ext cx="8979986" cy="312776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8E277748-5517-5E7B-305E-A23AE2C0FC5F}"/>
              </a:ext>
            </a:extLst>
          </p:cNvPr>
          <p:cNvSpPr txBox="1"/>
          <p:nvPr/>
        </p:nvSpPr>
        <p:spPr>
          <a:xfrm>
            <a:off x="335996" y="6179312"/>
            <a:ext cx="60970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https://spaces.ac.cn/archives/6316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5433013-6DD7-D15E-165A-F5005CBE96FD}"/>
              </a:ext>
            </a:extLst>
          </p:cNvPr>
          <p:cNvSpPr txBox="1"/>
          <p:nvPr/>
        </p:nvSpPr>
        <p:spPr>
          <a:xfrm>
            <a:off x="5577430" y="1665302"/>
            <a:ext cx="3811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</a:rPr>
              <a:t>能量视角的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</a:rPr>
              <a:t>GAN</a:t>
            </a:r>
            <a:endParaRPr lang="zh-CN" altLang="en-US" dirty="0"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974007B-E764-DEEB-406C-F32DC3F852CB}"/>
              </a:ext>
            </a:extLst>
          </p:cNvPr>
          <p:cNvSpPr txBox="1"/>
          <p:nvPr/>
        </p:nvSpPr>
        <p:spPr>
          <a:xfrm>
            <a:off x="335996" y="4977728"/>
            <a:ext cx="107799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</a:rPr>
              <a:t>a.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</a:rPr>
              <a:t>判别器负责判断样本属于能量函数中的高低位置。假样本获得高分数，真样本获得低分数。 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</a:rPr>
              <a:t>Loss = D(x)</a:t>
            </a:r>
            <a:r>
              <a:rPr lang="en-US" altLang="zh-CN" baseline="300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2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</a:rPr>
              <a:t> + [1- D(x)]</a:t>
            </a:r>
            <a:r>
              <a:rPr lang="en-US" altLang="zh-CN" baseline="300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 2</a:t>
            </a:r>
            <a:endParaRPr lang="en-US" altLang="zh-CN" dirty="0">
              <a:latin typeface="Times New Roman" panose="02020603050405020304" pitchFamily="18" charset="0"/>
              <a:ea typeface="微软雅黑" panose="020B0503020204020204" pitchFamily="34" charset="-122"/>
            </a:endParaRPr>
          </a:p>
          <a:p>
            <a:pPr algn="l"/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</a:rPr>
              <a:t>b.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</a:rPr>
              <a:t>生成器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</a:rPr>
              <a:t>G 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</a:rPr>
              <a:t>负责让生成的样本靠近坑底，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</a:rPr>
              <a:t>loss = D(G(x))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</a:rPr>
              <a:t>，则假样本获得低分。 </a:t>
            </a:r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54FE70A2-75BF-2EB1-62A7-A18B5A9CDB4E}"/>
              </a:ext>
            </a:extLst>
          </p:cNvPr>
          <p:cNvCxnSpPr/>
          <p:nvPr/>
        </p:nvCxnSpPr>
        <p:spPr>
          <a:xfrm flipV="1">
            <a:off x="6498991" y="5314566"/>
            <a:ext cx="1313299" cy="245477"/>
          </a:xfrm>
          <a:prstGeom prst="straightConnector1">
            <a:avLst/>
          </a:prstGeom>
          <a:ln w="3810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CC8CC49E-A221-5E55-DB70-82780BEA739C}"/>
              </a:ext>
            </a:extLst>
          </p:cNvPr>
          <p:cNvSpPr txBox="1"/>
          <p:nvPr/>
        </p:nvSpPr>
        <p:spPr>
          <a:xfrm>
            <a:off x="3939898" y="6004494"/>
            <a:ext cx="44738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</a:rPr>
              <a:t>c.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</a:rPr>
              <a:t>于是假样本的分布越来越靠近真样本。 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</a:rPr>
              <a:t>GAN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</a:rPr>
              <a:t>训练则可完成。</a:t>
            </a:r>
          </a:p>
        </p:txBody>
      </p:sp>
      <p:sp>
        <p:nvSpPr>
          <p:cNvPr id="15" name="标题 1">
            <a:extLst>
              <a:ext uri="{FF2B5EF4-FFF2-40B4-BE49-F238E27FC236}">
                <a16:creationId xmlns:a16="http://schemas.microsoft.com/office/drawing/2014/main" id="{9E8E8388-97FE-54A9-1F0A-F0FAE4C684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010" y="77657"/>
            <a:ext cx="8736648" cy="502005"/>
          </a:xfrm>
        </p:spPr>
        <p:txBody>
          <a:bodyPr>
            <a:normAutofit/>
          </a:bodyPr>
          <a:lstStyle/>
          <a:p>
            <a:r>
              <a:rPr lang="zh-CN" altLang="en-US" sz="2400" dirty="0">
                <a:solidFill>
                  <a:srgbClr val="FFFF66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一 、</a:t>
            </a:r>
            <a:r>
              <a:rPr lang="en-US" altLang="zh-CN" sz="2400" dirty="0" err="1">
                <a:solidFill>
                  <a:srgbClr val="FFFF66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CycleGAN</a:t>
            </a:r>
            <a:r>
              <a:rPr lang="zh-CN" altLang="en-US" sz="2400" dirty="0">
                <a:solidFill>
                  <a:srgbClr val="FFFF66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系列</a:t>
            </a:r>
            <a:r>
              <a:rPr lang="en-US" altLang="zh-CN" sz="2400" dirty="0">
                <a:solidFill>
                  <a:srgbClr val="FFFF66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:</a:t>
            </a:r>
            <a:r>
              <a:rPr lang="en-US" altLang="zh-CN" sz="2400" dirty="0" err="1">
                <a:solidFill>
                  <a:srgbClr val="FFFF66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CycleGAN</a:t>
            </a:r>
            <a:endParaRPr lang="zh-CN" altLang="en-US" sz="2400" dirty="0">
              <a:solidFill>
                <a:srgbClr val="FFFF66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255508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36D332-2338-D4F5-42B4-845D570D3B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010" y="77657"/>
            <a:ext cx="8736648" cy="502005"/>
          </a:xfrm>
        </p:spPr>
        <p:txBody>
          <a:bodyPr>
            <a:normAutofit/>
          </a:bodyPr>
          <a:lstStyle/>
          <a:p>
            <a:r>
              <a:rPr lang="zh-CN" altLang="en-US" sz="2400" dirty="0">
                <a:solidFill>
                  <a:srgbClr val="FFFF66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一 、</a:t>
            </a:r>
            <a:r>
              <a:rPr lang="en-US" altLang="zh-CN" sz="2400" dirty="0" err="1">
                <a:solidFill>
                  <a:srgbClr val="FFFF66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CycleGAN</a:t>
            </a:r>
            <a:r>
              <a:rPr lang="zh-CN" altLang="en-US" sz="2400" dirty="0">
                <a:solidFill>
                  <a:srgbClr val="FFFF66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系列</a:t>
            </a:r>
            <a:r>
              <a:rPr lang="en-US" altLang="zh-CN" sz="2400" dirty="0">
                <a:solidFill>
                  <a:srgbClr val="FFFF66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:</a:t>
            </a:r>
            <a:r>
              <a:rPr lang="zh-CN" altLang="en-US" sz="2400" dirty="0">
                <a:solidFill>
                  <a:srgbClr val="FFFF66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其他语音领域</a:t>
            </a:r>
            <a:r>
              <a:rPr lang="en-US" altLang="zh-CN" sz="2400" dirty="0" err="1">
                <a:solidFill>
                  <a:srgbClr val="FFFF66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CycleGAN</a:t>
            </a:r>
            <a:endParaRPr lang="zh-CN" altLang="en-US" sz="2400" dirty="0">
              <a:solidFill>
                <a:srgbClr val="FFFF66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8A345FD3-2610-4757-FC45-4396914859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6149085"/>
              </p:ext>
            </p:extLst>
          </p:nvPr>
        </p:nvGraphicFramePr>
        <p:xfrm>
          <a:off x="859167" y="846303"/>
          <a:ext cx="8481214" cy="3114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85842">
                  <a:extLst>
                    <a:ext uri="{9D8B030D-6E8A-4147-A177-3AD203B41FA5}">
                      <a16:colId xmlns:a16="http://schemas.microsoft.com/office/drawing/2014/main" val="2170713984"/>
                    </a:ext>
                  </a:extLst>
                </a:gridCol>
                <a:gridCol w="2700241">
                  <a:extLst>
                    <a:ext uri="{9D8B030D-6E8A-4147-A177-3AD203B41FA5}">
                      <a16:colId xmlns:a16="http://schemas.microsoft.com/office/drawing/2014/main" val="45543158"/>
                    </a:ext>
                  </a:extLst>
                </a:gridCol>
                <a:gridCol w="1791979">
                  <a:extLst>
                    <a:ext uri="{9D8B030D-6E8A-4147-A177-3AD203B41FA5}">
                      <a16:colId xmlns:a16="http://schemas.microsoft.com/office/drawing/2014/main" val="2929035452"/>
                    </a:ext>
                  </a:extLst>
                </a:gridCol>
                <a:gridCol w="2203152">
                  <a:extLst>
                    <a:ext uri="{9D8B030D-6E8A-4147-A177-3AD203B41FA5}">
                      <a16:colId xmlns:a16="http://schemas.microsoft.com/office/drawing/2014/main" val="4214947666"/>
                    </a:ext>
                  </a:extLst>
                </a:gridCol>
              </a:tblGrid>
              <a:tr h="274298">
                <a:tc>
                  <a:txBody>
                    <a:bodyPr/>
                    <a:lstStyle/>
                    <a:p>
                      <a:r>
                        <a:rPr lang="zh-CN" altLang="en-US" dirty="0"/>
                        <a:t>模型名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生成器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鉴别器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损失函数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00409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Cyclegan</a:t>
                      </a:r>
                      <a:r>
                        <a:rPr lang="en-US" altLang="zh-CN" dirty="0"/>
                        <a:t> </a:t>
                      </a:r>
                      <a:r>
                        <a:rPr lang="en-US" altLang="zh-CN" dirty="0" err="1"/>
                        <a:t>vc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200" dirty="0"/>
                        <a:t>纯</a:t>
                      </a:r>
                      <a:r>
                        <a:rPr lang="en-US" altLang="zh-CN" sz="1200" dirty="0"/>
                        <a:t>CNN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200" dirty="0"/>
                        <a:t>纯</a:t>
                      </a:r>
                      <a:r>
                        <a:rPr lang="en-US" altLang="zh-CN" sz="1200" dirty="0"/>
                        <a:t>CNN</a:t>
                      </a:r>
                      <a:r>
                        <a:rPr lang="zh-CN" altLang="en-US" sz="1200" dirty="0"/>
                        <a:t>，输出对整张图的判断概率，一个浮点数。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200" dirty="0"/>
                        <a:t>只对斑马（伪）计算了</a:t>
                      </a:r>
                      <a:r>
                        <a:rPr lang="en-US" altLang="zh-CN" sz="1200" dirty="0"/>
                        <a:t>1 G  loss 1 D loss </a:t>
                      </a:r>
                      <a:endParaRPr lang="zh-CN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09067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Cyclegan-vc2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200" dirty="0"/>
                        <a:t>加入</a:t>
                      </a:r>
                      <a:r>
                        <a:rPr lang="en-US" altLang="zh-CN" sz="1200" dirty="0"/>
                        <a:t>6</a:t>
                      </a:r>
                      <a:r>
                        <a:rPr lang="zh-CN" altLang="en-US" sz="1200" dirty="0"/>
                        <a:t>个残差模块在</a:t>
                      </a:r>
                      <a:r>
                        <a:rPr lang="en-US" altLang="zh-CN" sz="1200" dirty="0"/>
                        <a:t>CNN</a:t>
                      </a:r>
                      <a:r>
                        <a:rPr lang="zh-CN" altLang="en-US" sz="1200" dirty="0"/>
                        <a:t>中间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 err="1"/>
                        <a:t>PatchGAN</a:t>
                      </a:r>
                      <a:r>
                        <a:rPr lang="en-US" altLang="zh-CN" sz="1200" dirty="0"/>
                        <a:t>,</a:t>
                      </a:r>
                      <a:r>
                        <a:rPr lang="zh-CN" altLang="en-US" sz="1200" dirty="0"/>
                        <a:t>输出多个区域的概率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200" dirty="0"/>
                        <a:t>对斑马（伪）、黄马（伪）计算。</a:t>
                      </a:r>
                      <a:r>
                        <a:rPr lang="en-US" altLang="zh-CN" sz="1200" dirty="0"/>
                        <a:t>2 G loss , 2 D loss</a:t>
                      </a:r>
                      <a:endParaRPr lang="zh-CN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47311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Cyclegan-vc3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200" dirty="0"/>
                        <a:t>加入一个</a:t>
                      </a:r>
                      <a:r>
                        <a:rPr lang="en-US" altLang="zh-CN" sz="1200" dirty="0"/>
                        <a:t>time-frequency adaptive normalization (TFAN) </a:t>
                      </a:r>
                      <a:r>
                        <a:rPr lang="zh-CN" altLang="en-US" sz="1200" dirty="0"/>
                        <a:t>模块来处理</a:t>
                      </a:r>
                      <a:r>
                        <a:rPr lang="en-US" altLang="zh-CN" sz="1200" dirty="0"/>
                        <a:t>2D</a:t>
                      </a:r>
                      <a:r>
                        <a:rPr lang="zh-CN" altLang="en-US" sz="1200" dirty="0"/>
                        <a:t>输入数据。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40767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err="1"/>
                        <a:t>Cycleganvc</a:t>
                      </a:r>
                      <a:r>
                        <a:rPr lang="en-US" altLang="zh-CN" dirty="0"/>
                        <a:t>-Mask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200" dirty="0"/>
                        <a:t>对输入数据进行随机</a:t>
                      </a:r>
                      <a:r>
                        <a:rPr lang="en-US" altLang="zh-CN" sz="1200" dirty="0"/>
                        <a:t>mask</a:t>
                      </a:r>
                      <a:r>
                        <a:rPr lang="zh-CN" altLang="en-US" sz="1200" dirty="0"/>
                        <a:t>，强迫模型预测效果提升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75486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763930"/>
                  </a:ext>
                </a:extLst>
              </a:tr>
            </a:tbl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87ACB9F5-0D09-3B37-EE36-7E964AEBA860}"/>
              </a:ext>
            </a:extLst>
          </p:cNvPr>
          <p:cNvSpPr txBox="1"/>
          <p:nvPr/>
        </p:nvSpPr>
        <p:spPr>
          <a:xfrm>
            <a:off x="736430" y="4226984"/>
            <a:ext cx="54986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</a:rPr>
              <a:t>风格迁移的目标风格，是由</a:t>
            </a:r>
            <a:r>
              <a:rPr lang="en-US" altLang="zh-CN" dirty="0" err="1">
                <a:latin typeface="Times New Roman" panose="02020603050405020304" pitchFamily="18" charset="0"/>
                <a:ea typeface="微软雅黑" panose="020B0503020204020204" pitchFamily="34" charset="-122"/>
              </a:rPr>
              <a:t>G_xtoy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</a:rPr>
              <a:t>()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</a:rPr>
              <a:t>函数本身和训练数据</a:t>
            </a:r>
            <a:r>
              <a:rPr lang="en-US" altLang="zh-CN" dirty="0" err="1">
                <a:latin typeface="Times New Roman" panose="02020603050405020304" pitchFamily="18" charset="0"/>
                <a:ea typeface="微软雅黑" panose="020B0503020204020204" pitchFamily="34" charset="-122"/>
              </a:rPr>
              <a:t>x,y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</a:rPr>
              <a:t>决定的。推理时，仅仅输入样本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</a:rPr>
              <a:t>x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</a:rPr>
              <a:t>。 </a:t>
            </a:r>
            <a:endParaRPr lang="en-US" altLang="zh-CN" dirty="0">
              <a:latin typeface="Times New Roman" panose="02020603050405020304" pitchFamily="18" charset="0"/>
              <a:ea typeface="微软雅黑" panose="020B0503020204020204" pitchFamily="34" charset="-122"/>
            </a:endParaRPr>
          </a:p>
          <a:p>
            <a:pPr algn="l"/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</a:rPr>
              <a:t>因此，</a:t>
            </a:r>
            <a:r>
              <a:rPr lang="en-US" altLang="zh-CN" dirty="0" err="1">
                <a:latin typeface="Times New Roman" panose="02020603050405020304" pitchFamily="18" charset="0"/>
                <a:ea typeface="微软雅黑" panose="020B0503020204020204" pitchFamily="34" charset="-122"/>
              </a:rPr>
              <a:t>cyclegan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</a:rPr>
              <a:t>无法灵活控制风格，应用限制较大。</a:t>
            </a:r>
          </a:p>
        </p:txBody>
      </p:sp>
    </p:spTree>
    <p:extLst>
      <p:ext uri="{BB962C8B-B14F-4D97-AF65-F5344CB8AC3E}">
        <p14:creationId xmlns:p14="http://schemas.microsoft.com/office/powerpoint/2010/main" val="5993951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71CEFF6-9F2E-E776-6D94-A32F06225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326" y="77657"/>
            <a:ext cx="8736648" cy="502005"/>
          </a:xfrm>
        </p:spPr>
        <p:txBody>
          <a:bodyPr>
            <a:normAutofit/>
          </a:bodyPr>
          <a:lstStyle/>
          <a:p>
            <a:r>
              <a:rPr lang="zh-CN" altLang="en-US" sz="2400" dirty="0">
                <a:solidFill>
                  <a:srgbClr val="FFFF66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二、</a:t>
            </a:r>
            <a:r>
              <a:rPr lang="en-US" altLang="zh-CN" sz="2400" dirty="0" err="1">
                <a:solidFill>
                  <a:srgbClr val="FFFF66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StarGAN</a:t>
            </a:r>
            <a:r>
              <a:rPr lang="zh-CN" altLang="en-US" sz="2400" dirty="0">
                <a:solidFill>
                  <a:srgbClr val="FFFF66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系列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BCCBD8B-4936-552C-60A2-DCAF0C6D6025}"/>
              </a:ext>
            </a:extLst>
          </p:cNvPr>
          <p:cNvSpPr txBox="1"/>
          <p:nvPr/>
        </p:nvSpPr>
        <p:spPr>
          <a:xfrm>
            <a:off x="135011" y="840757"/>
            <a:ext cx="73642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</a:rPr>
              <a:t>《</a:t>
            </a:r>
            <a:r>
              <a:rPr lang="en-US" altLang="zh-CN" b="1" i="0" dirty="0" err="1">
                <a:solidFill>
                  <a:srgbClr val="000000"/>
                </a:solidFill>
                <a:effectLst/>
                <a:latin typeface="Lucida Grande"/>
              </a:rPr>
              <a:t>StarGAN</a:t>
            </a:r>
            <a:r>
              <a:rPr lang="en-US" altLang="zh-CN" b="1" i="0" dirty="0">
                <a:solidFill>
                  <a:srgbClr val="000000"/>
                </a:solidFill>
                <a:effectLst/>
                <a:latin typeface="Lucida Grande"/>
              </a:rPr>
              <a:t>: Unified Generative Adversarial Networks for Multi-Domain Image-to-Image Translation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</a:rPr>
              <a:t>》</a:t>
            </a:r>
            <a:endParaRPr lang="zh-CN" altLang="en-US" dirty="0"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8039720-631D-1402-4336-258E53484B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9095" y="1635481"/>
            <a:ext cx="11047708" cy="409946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50E5C1E-5BE3-23F0-3820-564B21A6DD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4988" y="5556399"/>
            <a:ext cx="805055" cy="536703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20030525-6A00-05A4-2896-66CA75999502}"/>
              </a:ext>
            </a:extLst>
          </p:cNvPr>
          <p:cNvSpPr txBox="1"/>
          <p:nvPr/>
        </p:nvSpPr>
        <p:spPr>
          <a:xfrm>
            <a:off x="3414630" y="5723770"/>
            <a:ext cx="1141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黄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44574B80-B221-7697-EFDD-1ECCD7A6F3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14630" y="2260578"/>
            <a:ext cx="805055" cy="56465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2D80ABBF-30DF-223A-8587-D14E6EDE63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74759" y="2260577"/>
            <a:ext cx="805055" cy="564657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6DA4B585-A5E6-5F67-48A0-77753E9778DE}"/>
              </a:ext>
            </a:extLst>
          </p:cNvPr>
          <p:cNvSpPr txBox="1"/>
          <p:nvPr/>
        </p:nvSpPr>
        <p:spPr>
          <a:xfrm>
            <a:off x="7972317" y="2358239"/>
            <a:ext cx="1141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条纹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4DCDFE46-3E68-6FF4-83D9-723BB05049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0736" y="5556398"/>
            <a:ext cx="805055" cy="536703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77D70521-0E32-43C8-D32B-BC58E02F60F6}"/>
              </a:ext>
            </a:extLst>
          </p:cNvPr>
          <p:cNvSpPr txBox="1"/>
          <p:nvPr/>
        </p:nvSpPr>
        <p:spPr>
          <a:xfrm>
            <a:off x="1521954" y="6167597"/>
            <a:ext cx="3142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</a:rPr>
              <a:t>迁移公式 ：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B3BC2AB5-8EE9-BEC4-63D9-A41A5A337B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04840" y="6136553"/>
            <a:ext cx="2352675" cy="609600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B03C9B40-352C-300A-E691-DD9152ADAAD9}"/>
              </a:ext>
            </a:extLst>
          </p:cNvPr>
          <p:cNvSpPr txBox="1"/>
          <p:nvPr/>
        </p:nvSpPr>
        <p:spPr>
          <a:xfrm>
            <a:off x="8430582" y="5640083"/>
            <a:ext cx="17783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</a:rPr>
              <a:t>判断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</a:rPr>
              <a:t>x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</a:rPr>
              <a:t>真假</a:t>
            </a:r>
            <a:endParaRPr lang="en-US" altLang="zh-CN" dirty="0">
              <a:latin typeface="Times New Roman" panose="02020603050405020304" pitchFamily="18" charset="0"/>
              <a:ea typeface="微软雅黑" panose="020B0503020204020204" pitchFamily="34" charset="-122"/>
            </a:endParaRPr>
          </a:p>
          <a:p>
            <a:pPr algn="l"/>
            <a:r>
              <a:rPr lang="en-US" altLang="zh-CN" dirty="0" err="1">
                <a:latin typeface="Times New Roman" panose="02020603050405020304" pitchFamily="18" charset="0"/>
                <a:ea typeface="微软雅黑" panose="020B0503020204020204" pitchFamily="34" charset="-122"/>
              </a:rPr>
              <a:t>D_g</a:t>
            </a:r>
            <a:endParaRPr lang="zh-CN" altLang="en-US" dirty="0"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E5D64262-1D4B-2821-6FF9-3164F0C244C9}"/>
              </a:ext>
            </a:extLst>
          </p:cNvPr>
          <p:cNvSpPr txBox="1"/>
          <p:nvPr/>
        </p:nvSpPr>
        <p:spPr>
          <a:xfrm>
            <a:off x="9820642" y="5640083"/>
            <a:ext cx="17783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</a:rPr>
              <a:t>判断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</a:rPr>
              <a:t>x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</a:rPr>
              <a:t>风格类别</a:t>
            </a:r>
            <a:r>
              <a:rPr lang="en-US" altLang="zh-CN" dirty="0" err="1">
                <a:latin typeface="Times New Roman" panose="02020603050405020304" pitchFamily="18" charset="0"/>
                <a:ea typeface="微软雅黑" panose="020B0503020204020204" pitchFamily="34" charset="-122"/>
              </a:rPr>
              <a:t>D_cls</a:t>
            </a:r>
            <a:endParaRPr lang="zh-CN" altLang="en-US" dirty="0"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593301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68F233-6B8D-C85F-6127-2C14F3EFC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326" y="77657"/>
            <a:ext cx="8736648" cy="502005"/>
          </a:xfrm>
        </p:spPr>
        <p:txBody>
          <a:bodyPr>
            <a:normAutofit/>
          </a:bodyPr>
          <a:lstStyle/>
          <a:p>
            <a:r>
              <a:rPr lang="zh-CN" altLang="en-US" sz="2400" dirty="0">
                <a:solidFill>
                  <a:srgbClr val="FFFF66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二、</a:t>
            </a:r>
            <a:r>
              <a:rPr lang="en-US" altLang="zh-CN" sz="2400" dirty="0" err="1">
                <a:solidFill>
                  <a:srgbClr val="FFFF66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StarGAN</a:t>
            </a:r>
            <a:r>
              <a:rPr lang="zh-CN" altLang="en-US" sz="2400" dirty="0">
                <a:solidFill>
                  <a:srgbClr val="FFFF66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系列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686A386-7878-D563-8A11-F932E75973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709" y="1239265"/>
            <a:ext cx="11261235" cy="4986087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B80C3A24-E06E-E3FE-EA4A-ADDA627D32B5}"/>
              </a:ext>
            </a:extLst>
          </p:cNvPr>
          <p:cNvSpPr txBox="1"/>
          <p:nvPr/>
        </p:nvSpPr>
        <p:spPr>
          <a:xfrm>
            <a:off x="300709" y="808564"/>
            <a:ext cx="1926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</a:rPr>
              <a:t>条件控制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21FBF5D-5BD6-8C1D-8BC0-F57D0DD7179F}"/>
              </a:ext>
            </a:extLst>
          </p:cNvPr>
          <p:cNvSpPr txBox="1"/>
          <p:nvPr/>
        </p:nvSpPr>
        <p:spPr>
          <a:xfrm>
            <a:off x="1681515" y="808564"/>
            <a:ext cx="5259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</a:rPr>
              <a:t>在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</a:rPr>
              <a:t>deep learning 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</a:rPr>
              <a:t>中， 如何将条件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</a:rPr>
              <a:t>c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</a:rPr>
              <a:t>变量跟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</a:rPr>
              <a:t>x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</a:rPr>
              <a:t>融合？</a:t>
            </a:r>
          </a:p>
        </p:txBody>
      </p:sp>
    </p:spTree>
    <p:extLst>
      <p:ext uri="{BB962C8B-B14F-4D97-AF65-F5344CB8AC3E}">
        <p14:creationId xmlns:p14="http://schemas.microsoft.com/office/powerpoint/2010/main" val="28440414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2AD9006B-9A97-9683-31C8-2705B6A781E9}"/>
              </a:ext>
            </a:extLst>
          </p:cNvPr>
          <p:cNvSpPr txBox="1"/>
          <p:nvPr/>
        </p:nvSpPr>
        <p:spPr>
          <a:xfrm>
            <a:off x="239339" y="891371"/>
            <a:ext cx="4093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条件控制之一 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label condition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：</a:t>
            </a:r>
          </a:p>
        </p:txBody>
      </p:sp>
      <p:sp>
        <p:nvSpPr>
          <p:cNvPr id="3" name="标题 1">
            <a:extLst>
              <a:ext uri="{FF2B5EF4-FFF2-40B4-BE49-F238E27FC236}">
                <a16:creationId xmlns:a16="http://schemas.microsoft.com/office/drawing/2014/main" id="{D6686C1F-24E1-1BC5-E066-6A31C11581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326" y="77657"/>
            <a:ext cx="8736648" cy="502005"/>
          </a:xfrm>
        </p:spPr>
        <p:txBody>
          <a:bodyPr>
            <a:normAutofit/>
          </a:bodyPr>
          <a:lstStyle/>
          <a:p>
            <a:r>
              <a:rPr lang="zh-CN" altLang="en-US" sz="2400" dirty="0">
                <a:solidFill>
                  <a:srgbClr val="FFFF66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二、</a:t>
            </a:r>
            <a:r>
              <a:rPr lang="en-US" altLang="zh-CN" sz="2400" dirty="0" err="1">
                <a:solidFill>
                  <a:srgbClr val="FFFF66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StarGAN</a:t>
            </a:r>
            <a:r>
              <a:rPr lang="zh-CN" altLang="en-US" sz="2400" dirty="0">
                <a:solidFill>
                  <a:srgbClr val="FFFF66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系列：</a:t>
            </a:r>
            <a:r>
              <a:rPr lang="en-US" altLang="zh-CN" sz="2400" dirty="0">
                <a:solidFill>
                  <a:srgbClr val="FFFF66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label condition</a:t>
            </a:r>
            <a:endParaRPr lang="zh-CN" altLang="en-US" sz="2400" dirty="0">
              <a:solidFill>
                <a:srgbClr val="FFFF66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9F21E3D-24CF-5208-7DC3-52B689EE3C2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55344"/>
          <a:stretch/>
        </p:blipFill>
        <p:spPr>
          <a:xfrm>
            <a:off x="6873406" y="1300634"/>
            <a:ext cx="4897193" cy="253075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A3C246C-E021-9466-DCD2-068238D545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296" y="2986800"/>
            <a:ext cx="1646564" cy="128367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E59F9A9A-FE56-A8A6-714E-F1B5D9F7FF18}"/>
              </a:ext>
            </a:extLst>
          </p:cNvPr>
          <p:cNvSpPr txBox="1"/>
          <p:nvPr/>
        </p:nvSpPr>
        <p:spPr>
          <a:xfrm>
            <a:off x="1740320" y="3386565"/>
            <a:ext cx="12965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</a:rPr>
              <a:t>concatenate</a:t>
            </a:r>
            <a:endParaRPr lang="zh-CN" altLang="en-US" dirty="0"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2D98CD6-27C5-0A07-4B73-732BABD65213}"/>
              </a:ext>
            </a:extLst>
          </p:cNvPr>
          <p:cNvSpPr txBox="1"/>
          <p:nvPr/>
        </p:nvSpPr>
        <p:spPr>
          <a:xfrm>
            <a:off x="239339" y="1321566"/>
            <a:ext cx="48971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</a:rPr>
              <a:t>假设训练数据包含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</a:rPr>
              <a:t>5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</a:rPr>
              <a:t>种风格，分别映射为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</a:rPr>
              <a:t>01234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</a:rPr>
              <a:t>。</a:t>
            </a:r>
            <a:endParaRPr lang="en-US" altLang="zh-CN" dirty="0">
              <a:latin typeface="Times New Roman" panose="02020603050405020304" pitchFamily="18" charset="0"/>
              <a:ea typeface="微软雅黑" panose="020B0503020204020204" pitchFamily="34" charset="-122"/>
            </a:endParaRPr>
          </a:p>
          <a:p>
            <a:pPr algn="l"/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</a:rPr>
              <a:t>在训练的每次迭代时，随机采样一批数据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</a:rPr>
              <a:t>x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</a:rPr>
              <a:t>，和一批目标风格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</a:rPr>
              <a:t>c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</a:rPr>
              <a:t>，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</a:rPr>
              <a:t>c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</a:rPr>
              <a:t>为整数向量。</a:t>
            </a:r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60AE87BB-C81F-27ED-C21E-6502EA4630AA}"/>
              </a:ext>
            </a:extLst>
          </p:cNvPr>
          <p:cNvCxnSpPr/>
          <p:nvPr/>
        </p:nvCxnSpPr>
        <p:spPr>
          <a:xfrm>
            <a:off x="4308113" y="3628635"/>
            <a:ext cx="498537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4FE20C3A-CDE8-8890-627A-5BB647CA77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8720" y="3059421"/>
            <a:ext cx="1257280" cy="1283670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6C9119D4-B0BC-C8CB-24BA-A0ACFC94D8C0}"/>
              </a:ext>
            </a:extLst>
          </p:cNvPr>
          <p:cNvSpPr txBox="1"/>
          <p:nvPr/>
        </p:nvSpPr>
        <p:spPr>
          <a:xfrm>
            <a:off x="125296" y="4761528"/>
            <a:ext cx="1718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</a:rPr>
              <a:t>[B,3,64,64</a:t>
            </a:r>
            <a:endParaRPr lang="zh-CN" altLang="en-US" dirty="0"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40F7D146-6131-4EB3-DAF0-6CC078514B12}"/>
              </a:ext>
            </a:extLst>
          </p:cNvPr>
          <p:cNvSpPr txBox="1"/>
          <p:nvPr/>
        </p:nvSpPr>
        <p:spPr>
          <a:xfrm>
            <a:off x="2910288" y="5130860"/>
            <a:ext cx="1718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</a:rPr>
              <a:t>B,1,64,64</a:t>
            </a:r>
            <a:endParaRPr lang="zh-CN" altLang="en-US" dirty="0"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21364C1F-5B15-5637-2E86-A96445AECBA9}"/>
              </a:ext>
            </a:extLst>
          </p:cNvPr>
          <p:cNvSpPr txBox="1"/>
          <p:nvPr/>
        </p:nvSpPr>
        <p:spPr>
          <a:xfrm>
            <a:off x="4904121" y="4728501"/>
            <a:ext cx="1718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</a:rPr>
              <a:t>[B,4,64,64</a:t>
            </a:r>
            <a:endParaRPr lang="zh-CN" altLang="en-US" dirty="0"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B243FB60-3E9C-75DA-9BE4-360EDD795519}"/>
              </a:ext>
            </a:extLst>
          </p:cNvPr>
          <p:cNvGrpSpPr/>
          <p:nvPr/>
        </p:nvGrpSpPr>
        <p:grpSpPr>
          <a:xfrm>
            <a:off x="2910288" y="2954225"/>
            <a:ext cx="1718336" cy="1754326"/>
            <a:chOff x="2910288" y="2954225"/>
            <a:chExt cx="1718336" cy="1754326"/>
          </a:xfrm>
        </p:grpSpPr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93286206-BC86-6A13-28C1-3E5A8F42BEEA}"/>
                </a:ext>
              </a:extLst>
            </p:cNvPr>
            <p:cNvSpPr txBox="1"/>
            <p:nvPr/>
          </p:nvSpPr>
          <p:spPr>
            <a:xfrm>
              <a:off x="2910288" y="2954225"/>
              <a:ext cx="1718336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dirty="0">
                  <a:latin typeface="Times New Roman" panose="02020603050405020304" pitchFamily="18" charset="0"/>
                  <a:ea typeface="微软雅黑" panose="020B0503020204020204" pitchFamily="34" charset="-122"/>
                </a:rPr>
                <a:t>0000000000</a:t>
              </a:r>
            </a:p>
            <a:p>
              <a:pPr algn="l"/>
              <a:r>
                <a:rPr lang="en-US" altLang="zh-CN" dirty="0">
                  <a:latin typeface="Times New Roman" panose="02020603050405020304" pitchFamily="18" charset="0"/>
                  <a:ea typeface="微软雅黑" panose="020B0503020204020204" pitchFamily="34" charset="-122"/>
                </a:rPr>
                <a:t>0000000000</a:t>
              </a:r>
            </a:p>
            <a:p>
              <a:pPr algn="l"/>
              <a:r>
                <a:rPr lang="en-US" altLang="zh-CN" dirty="0">
                  <a:latin typeface="Times New Roman" panose="02020603050405020304" pitchFamily="18" charset="0"/>
                  <a:ea typeface="微软雅黑" panose="020B0503020204020204" pitchFamily="34" charset="-122"/>
                </a:rPr>
                <a:t>0000000000</a:t>
              </a:r>
            </a:p>
            <a:p>
              <a:r>
                <a:rPr lang="en-US" altLang="zh-CN" dirty="0">
                  <a:latin typeface="Times New Roman" panose="02020603050405020304" pitchFamily="18" charset="0"/>
                  <a:ea typeface="微软雅黑" panose="020B0503020204020204" pitchFamily="34" charset="-122"/>
                </a:rPr>
                <a:t>0000000000</a:t>
              </a:r>
              <a:endPara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</a:endParaRPr>
            </a:p>
            <a:p>
              <a:r>
                <a:rPr lang="en-US" altLang="zh-CN" dirty="0">
                  <a:latin typeface="Times New Roman" panose="02020603050405020304" pitchFamily="18" charset="0"/>
                  <a:ea typeface="微软雅黑" panose="020B0503020204020204" pitchFamily="34" charset="-122"/>
                </a:rPr>
                <a:t>0000000000</a:t>
              </a:r>
              <a:endPara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</a:endParaRPr>
            </a:p>
            <a:p>
              <a:pPr algn="l"/>
              <a:endPara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</a:endParaRP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CBA9415B-8E9B-9846-784F-4A79A631FFF6}"/>
                </a:ext>
              </a:extLst>
            </p:cNvPr>
            <p:cNvSpPr/>
            <p:nvPr/>
          </p:nvSpPr>
          <p:spPr>
            <a:xfrm>
              <a:off x="2957832" y="3001948"/>
              <a:ext cx="1249053" cy="138594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0152C415-E049-A137-36CE-8324EC1AF1DC}"/>
              </a:ext>
            </a:extLst>
          </p:cNvPr>
          <p:cNvGrpSpPr/>
          <p:nvPr/>
        </p:nvGrpSpPr>
        <p:grpSpPr>
          <a:xfrm>
            <a:off x="4891847" y="3156795"/>
            <a:ext cx="1718336" cy="1754326"/>
            <a:chOff x="2910288" y="2954225"/>
            <a:chExt cx="1718336" cy="1754326"/>
          </a:xfrm>
        </p:grpSpPr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28C6F3FE-C398-A617-5BE0-655E62EF75E4}"/>
                </a:ext>
              </a:extLst>
            </p:cNvPr>
            <p:cNvSpPr txBox="1"/>
            <p:nvPr/>
          </p:nvSpPr>
          <p:spPr>
            <a:xfrm>
              <a:off x="2910288" y="2954225"/>
              <a:ext cx="1718336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dirty="0">
                  <a:latin typeface="Times New Roman" panose="02020603050405020304" pitchFamily="18" charset="0"/>
                  <a:ea typeface="微软雅黑" panose="020B0503020204020204" pitchFamily="34" charset="-122"/>
                </a:rPr>
                <a:t>0000000000</a:t>
              </a:r>
            </a:p>
            <a:p>
              <a:pPr algn="l"/>
              <a:r>
                <a:rPr lang="en-US" altLang="zh-CN" dirty="0">
                  <a:latin typeface="Times New Roman" panose="02020603050405020304" pitchFamily="18" charset="0"/>
                  <a:ea typeface="微软雅黑" panose="020B0503020204020204" pitchFamily="34" charset="-122"/>
                </a:rPr>
                <a:t>0000000000</a:t>
              </a:r>
            </a:p>
            <a:p>
              <a:pPr algn="l"/>
              <a:r>
                <a:rPr lang="en-US" altLang="zh-CN" dirty="0">
                  <a:latin typeface="Times New Roman" panose="02020603050405020304" pitchFamily="18" charset="0"/>
                  <a:ea typeface="微软雅黑" panose="020B0503020204020204" pitchFamily="34" charset="-122"/>
                </a:rPr>
                <a:t>0000000000</a:t>
              </a:r>
            </a:p>
            <a:p>
              <a:r>
                <a:rPr lang="en-US" altLang="zh-CN" dirty="0">
                  <a:latin typeface="Times New Roman" panose="02020603050405020304" pitchFamily="18" charset="0"/>
                  <a:ea typeface="微软雅黑" panose="020B0503020204020204" pitchFamily="34" charset="-122"/>
                </a:rPr>
                <a:t>0000000000</a:t>
              </a:r>
              <a:endPara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</a:endParaRPr>
            </a:p>
            <a:p>
              <a:r>
                <a:rPr lang="en-US" altLang="zh-CN" dirty="0">
                  <a:latin typeface="Times New Roman" panose="02020603050405020304" pitchFamily="18" charset="0"/>
                  <a:ea typeface="微软雅黑" panose="020B0503020204020204" pitchFamily="34" charset="-122"/>
                </a:rPr>
                <a:t>0000000000</a:t>
              </a:r>
              <a:endPara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</a:endParaRPr>
            </a:p>
            <a:p>
              <a:pPr algn="l"/>
              <a:endPara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</a:endParaRPr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1A3DC2A1-BD08-7F12-B165-9FF75F082970}"/>
                </a:ext>
              </a:extLst>
            </p:cNvPr>
            <p:cNvSpPr/>
            <p:nvPr/>
          </p:nvSpPr>
          <p:spPr>
            <a:xfrm>
              <a:off x="2957832" y="3001948"/>
              <a:ext cx="1249053" cy="138594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文本框 21">
            <a:extLst>
              <a:ext uri="{FF2B5EF4-FFF2-40B4-BE49-F238E27FC236}">
                <a16:creationId xmlns:a16="http://schemas.microsoft.com/office/drawing/2014/main" id="{1D9C725A-3EA8-12A7-0B55-408CCB1D0E82}"/>
              </a:ext>
            </a:extLst>
          </p:cNvPr>
          <p:cNvSpPr txBox="1"/>
          <p:nvPr/>
        </p:nvSpPr>
        <p:spPr>
          <a:xfrm>
            <a:off x="2898014" y="4486051"/>
            <a:ext cx="1718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</a:rPr>
              <a:t>B</a:t>
            </a:r>
            <a:endParaRPr lang="zh-CN" altLang="en-US" dirty="0"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BD587695-B602-4F96-3F44-4D3901DE7D39}"/>
              </a:ext>
            </a:extLst>
          </p:cNvPr>
          <p:cNvCxnSpPr/>
          <p:nvPr/>
        </p:nvCxnSpPr>
        <p:spPr>
          <a:xfrm>
            <a:off x="3129826" y="4820233"/>
            <a:ext cx="452532" cy="391133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>
            <a:extLst>
              <a:ext uri="{FF2B5EF4-FFF2-40B4-BE49-F238E27FC236}">
                <a16:creationId xmlns:a16="http://schemas.microsoft.com/office/drawing/2014/main" id="{E1257958-69A2-7B22-1D0A-E46E9CD94C20}"/>
              </a:ext>
            </a:extLst>
          </p:cNvPr>
          <p:cNvSpPr txBox="1"/>
          <p:nvPr/>
        </p:nvSpPr>
        <p:spPr>
          <a:xfrm>
            <a:off x="340135" y="5562004"/>
            <a:ext cx="71468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</a:rPr>
              <a:t>缺陷：</a:t>
            </a:r>
            <a:endParaRPr lang="en-US" altLang="zh-CN" dirty="0">
              <a:latin typeface="Times New Roman" panose="02020603050405020304" pitchFamily="18" charset="0"/>
              <a:ea typeface="微软雅黑" panose="020B0503020204020204" pitchFamily="34" charset="-122"/>
            </a:endParaRPr>
          </a:p>
          <a:p>
            <a:pPr algn="l"/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</a:rPr>
              <a:t>1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</a:rPr>
              <a:t>、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</a:rPr>
              <a:t>x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</a:rPr>
              <a:t>和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</a:rPr>
              <a:t>c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</a:rPr>
              <a:t>的拼接方式在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</a:rPr>
              <a:t>GAN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</a:rPr>
              <a:t>较难学习；一旦风格过多， 则整数数字也较大。与图像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</a:rPr>
              <a:t>0-1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</a:rPr>
              <a:t>的数值范围不匹配；</a:t>
            </a:r>
            <a:endParaRPr lang="en-US" altLang="zh-CN" dirty="0">
              <a:latin typeface="Times New Roman" panose="02020603050405020304" pitchFamily="18" charset="0"/>
              <a:ea typeface="微软雅黑" panose="020B0503020204020204" pitchFamily="34" charset="-122"/>
            </a:endParaRPr>
          </a:p>
          <a:p>
            <a:pPr algn="l"/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</a:rPr>
              <a:t>2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</a:rPr>
              <a:t>、无法拓展新风格。</a:t>
            </a:r>
          </a:p>
        </p:txBody>
      </p:sp>
    </p:spTree>
    <p:extLst>
      <p:ext uri="{BB962C8B-B14F-4D97-AF65-F5344CB8AC3E}">
        <p14:creationId xmlns:p14="http://schemas.microsoft.com/office/powerpoint/2010/main" val="11187669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38100">
          <a:solidFill>
            <a:schemeClr val="tx1"/>
          </a:solidFill>
          <a:headEnd type="none" w="med" len="med"/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dirty="0">
            <a:latin typeface="Times New Roman" panose="02020603050405020304" pitchFamily="18" charset="0"/>
            <a:ea typeface="微软雅黑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1747</TotalTime>
  <Words>1665</Words>
  <Application>Microsoft Office PowerPoint</Application>
  <PresentationFormat>宽屏</PresentationFormat>
  <Paragraphs>226</Paragraphs>
  <Slides>25</Slides>
  <Notes>2</Notes>
  <HiddenSlides>0</HiddenSlides>
  <MMClips>0</MMClips>
  <ScaleCrop>false</ScaleCrop>
  <HeadingPairs>
    <vt:vector size="8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4" baseType="lpstr">
      <vt:lpstr>Lucida Grande</vt:lpstr>
      <vt:lpstr>NimbusRomNo9L-Medi</vt:lpstr>
      <vt:lpstr>等线</vt:lpstr>
      <vt:lpstr>等线 Light</vt:lpstr>
      <vt:lpstr>微软雅黑</vt:lpstr>
      <vt:lpstr>Arial</vt:lpstr>
      <vt:lpstr>Times New Roman</vt:lpstr>
      <vt:lpstr>Office 主题​​</vt:lpstr>
      <vt:lpstr>MathType 7.0 Equation</vt:lpstr>
      <vt:lpstr>周一组会 AI研究分享</vt:lpstr>
      <vt:lpstr>一 、CycleGAN系列:CycleGAN</vt:lpstr>
      <vt:lpstr>一 、CycleGAN系列:CycleGAN</vt:lpstr>
      <vt:lpstr>一 、CycleGAN系列:CycleGAN</vt:lpstr>
      <vt:lpstr>一 、CycleGAN系列:CycleGAN</vt:lpstr>
      <vt:lpstr>一 、CycleGAN系列:其他语音领域CycleGAN</vt:lpstr>
      <vt:lpstr>二、StarGAN系列</vt:lpstr>
      <vt:lpstr>二、StarGAN系列</vt:lpstr>
      <vt:lpstr>二、StarGAN系列：label condition</vt:lpstr>
      <vt:lpstr>二、StarGAN系列：CIN</vt:lpstr>
      <vt:lpstr>二、StarGAN系列：CIN</vt:lpstr>
      <vt:lpstr>二、StarGAN系列：AdaIN</vt:lpstr>
      <vt:lpstr>二、AdaIN的广泛应用</vt:lpstr>
      <vt:lpstr>二、AdaIN的经典应用:StyleGAN</vt:lpstr>
      <vt:lpstr>三、WadaIN：StyleGAN3</vt:lpstr>
      <vt:lpstr>四、Styleformer</vt:lpstr>
      <vt:lpstr>四、Styleformer</vt:lpstr>
      <vt:lpstr>四、Styleformer</vt:lpstr>
      <vt:lpstr>四、Styleformer</vt:lpstr>
      <vt:lpstr>五、ControlNeXt</vt:lpstr>
      <vt:lpstr>五、ControlNeXt</vt:lpstr>
      <vt:lpstr>六、LLM 风格零样本生成</vt:lpstr>
      <vt:lpstr>六、总结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网络安全研究中心 </dc:title>
  <dc:creator>ywh15151@163.com</dc:creator>
  <cp:lastModifiedBy>ywh15151@163.com</cp:lastModifiedBy>
  <cp:revision>391</cp:revision>
  <dcterms:created xsi:type="dcterms:W3CDTF">2024-09-04T01:11:45Z</dcterms:created>
  <dcterms:modified xsi:type="dcterms:W3CDTF">2024-09-23T07:09:00Z</dcterms:modified>
</cp:coreProperties>
</file>